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slides/slide89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6"/>
  </p:notesMasterIdLst>
  <p:sldIdLst>
    <p:sldId id="256" r:id="rId2"/>
    <p:sldId id="263" r:id="rId3"/>
    <p:sldId id="270" r:id="rId4"/>
    <p:sldId id="258" r:id="rId5"/>
    <p:sldId id="257" r:id="rId6"/>
    <p:sldId id="271" r:id="rId7"/>
    <p:sldId id="259" r:id="rId8"/>
    <p:sldId id="267" r:id="rId9"/>
    <p:sldId id="269" r:id="rId10"/>
    <p:sldId id="272" r:id="rId11"/>
    <p:sldId id="273" r:id="rId12"/>
    <p:sldId id="386" r:id="rId13"/>
    <p:sldId id="387" r:id="rId14"/>
    <p:sldId id="388" r:id="rId15"/>
    <p:sldId id="389" r:id="rId16"/>
    <p:sldId id="390" r:id="rId17"/>
    <p:sldId id="274" r:id="rId18"/>
    <p:sldId id="275" r:id="rId19"/>
    <p:sldId id="285" r:id="rId20"/>
    <p:sldId id="286" r:id="rId21"/>
    <p:sldId id="287" r:id="rId22"/>
    <p:sldId id="289" r:id="rId23"/>
    <p:sldId id="288" r:id="rId24"/>
    <p:sldId id="291" r:id="rId25"/>
    <p:sldId id="279" r:id="rId26"/>
    <p:sldId id="282" r:id="rId27"/>
    <p:sldId id="278" r:id="rId28"/>
    <p:sldId id="276" r:id="rId29"/>
    <p:sldId id="283" r:id="rId30"/>
    <p:sldId id="284" r:id="rId31"/>
    <p:sldId id="295" r:id="rId32"/>
    <p:sldId id="262" r:id="rId33"/>
    <p:sldId id="296" r:id="rId34"/>
    <p:sldId id="297" r:id="rId35"/>
    <p:sldId id="298" r:id="rId36"/>
    <p:sldId id="299" r:id="rId37"/>
    <p:sldId id="301" r:id="rId38"/>
    <p:sldId id="302" r:id="rId39"/>
    <p:sldId id="303" r:id="rId40"/>
    <p:sldId id="305" r:id="rId41"/>
    <p:sldId id="300" r:id="rId42"/>
    <p:sldId id="306" r:id="rId43"/>
    <p:sldId id="310" r:id="rId44"/>
    <p:sldId id="396" r:id="rId45"/>
    <p:sldId id="312" r:id="rId46"/>
    <p:sldId id="398" r:id="rId47"/>
    <p:sldId id="408" r:id="rId48"/>
    <p:sldId id="329" r:id="rId49"/>
    <p:sldId id="425" r:id="rId50"/>
    <p:sldId id="426" r:id="rId51"/>
    <p:sldId id="418" r:id="rId52"/>
    <p:sldId id="419" r:id="rId53"/>
    <p:sldId id="340" r:id="rId54"/>
    <p:sldId id="330" r:id="rId55"/>
    <p:sldId id="344" r:id="rId56"/>
    <p:sldId id="341" r:id="rId57"/>
    <p:sldId id="342" r:id="rId58"/>
    <p:sldId id="345" r:id="rId59"/>
    <p:sldId id="346" r:id="rId60"/>
    <p:sldId id="347" r:id="rId61"/>
    <p:sldId id="343" r:id="rId62"/>
    <p:sldId id="348" r:id="rId63"/>
    <p:sldId id="349" r:id="rId64"/>
    <p:sldId id="351" r:id="rId65"/>
    <p:sldId id="352" r:id="rId66"/>
    <p:sldId id="402" r:id="rId67"/>
    <p:sldId id="353" r:id="rId68"/>
    <p:sldId id="354" r:id="rId69"/>
    <p:sldId id="355" r:id="rId70"/>
    <p:sldId id="356" r:id="rId71"/>
    <p:sldId id="357" r:id="rId72"/>
    <p:sldId id="358" r:id="rId73"/>
    <p:sldId id="362" r:id="rId74"/>
    <p:sldId id="363" r:id="rId75"/>
    <p:sldId id="364" r:id="rId76"/>
    <p:sldId id="405" r:id="rId77"/>
    <p:sldId id="366" r:id="rId78"/>
    <p:sldId id="367" r:id="rId79"/>
    <p:sldId id="368" r:id="rId80"/>
    <p:sldId id="369" r:id="rId81"/>
    <p:sldId id="370" r:id="rId82"/>
    <p:sldId id="371" r:id="rId83"/>
    <p:sldId id="372" r:id="rId84"/>
    <p:sldId id="373" r:id="rId85"/>
    <p:sldId id="374" r:id="rId86"/>
    <p:sldId id="376" r:id="rId87"/>
    <p:sldId id="378" r:id="rId88"/>
    <p:sldId id="379" r:id="rId89"/>
    <p:sldId id="380" r:id="rId90"/>
    <p:sldId id="382" r:id="rId91"/>
    <p:sldId id="383" r:id="rId92"/>
    <p:sldId id="384" r:id="rId93"/>
    <p:sldId id="427" r:id="rId94"/>
    <p:sldId id="264" r:id="rId9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EB634"/>
    <a:srgbClr val="BD9027"/>
    <a:srgbClr val="BD833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588" autoAdjust="0"/>
    <p:restoredTop sz="99882" autoAdjust="0"/>
  </p:normalViewPr>
  <p:slideViewPr>
    <p:cSldViewPr snapToGrid="0" snapToObjects="1">
      <p:cViewPr>
        <p:scale>
          <a:sx n="100" d="100"/>
          <a:sy n="100" d="100"/>
        </p:scale>
        <p:origin x="-516" y="7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1940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5A41B6-9458-CC4A-A654-47EA9484DC35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79E94-8BC0-D542-90FC-5A680B06A8B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34278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79E94-8BC0-D542-90FC-5A680B06A8B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86445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79E94-8BC0-D542-90FC-5A680B06A8B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363854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79E94-8BC0-D542-90FC-5A680B06A8B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36385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79E94-8BC0-D542-90FC-5A680B06A8B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36385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79E94-8BC0-D542-90FC-5A680B06A8B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36385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79E94-8BC0-D542-90FC-5A680B06A8B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36385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79E94-8BC0-D542-90FC-5A680B06A8B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36385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79E94-8BC0-D542-90FC-5A680B06A8B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363854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D79E94-8BC0-D542-90FC-5A680B06A8B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36385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0F81C-5A76-1D4C-986A-0FD6A5857EB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7829-52CD-4040-A95A-7BD2DB7F3A17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91043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0F81C-5A76-1D4C-986A-0FD6A5857EB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7829-52CD-4040-A95A-7BD2DB7F3A17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13516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0F81C-5A76-1D4C-986A-0FD6A5857EB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7829-52CD-4040-A95A-7BD2DB7F3A17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3746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0F81C-5A76-1D4C-986A-0FD6A5857EB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7829-52CD-4040-A95A-7BD2DB7F3A17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63800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0F81C-5A76-1D4C-986A-0FD6A5857EB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7829-52CD-4040-A95A-7BD2DB7F3A17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96017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0F81C-5A76-1D4C-986A-0FD6A5857EB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7829-52CD-4040-A95A-7BD2DB7F3A17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4714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0F81C-5A76-1D4C-986A-0FD6A5857EB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7829-52CD-4040-A95A-7BD2DB7F3A17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0670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0F81C-5A76-1D4C-986A-0FD6A5857EB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7829-52CD-4040-A95A-7BD2DB7F3A17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2764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0F81C-5A76-1D4C-986A-0FD6A5857EB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7829-52CD-4040-A95A-7BD2DB7F3A17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16811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0F81C-5A76-1D4C-986A-0FD6A5857EB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7829-52CD-4040-A95A-7BD2DB7F3A17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0220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0F81C-5A76-1D4C-986A-0FD6A5857EB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7829-52CD-4040-A95A-7BD2DB7F3A17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35721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0F81C-5A76-1D4C-986A-0FD6A5857EBD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A7829-52CD-4040-A95A-7BD2DB7F3A17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52917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pt.wikipedia.org/wiki/Tri%C3%A2ngulo_Mineiro" TargetMode="External"/><Relationship Id="rId13" Type="http://schemas.openxmlformats.org/officeDocument/2006/relationships/hyperlink" Target="http://pt.wikipedia.org/wiki/Produto_interno_bruto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://pt.wikipedia.org/wiki/Brasil" TargetMode="External"/><Relationship Id="rId12" Type="http://schemas.openxmlformats.org/officeDocument/2006/relationships/hyperlink" Target="http://pt.wikipedia.org/wiki/Lista_de_munic%C3%ADpios_do_Brasil_acima_de_cem_mil_habitante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t.wikipedia.org/wiki/Minas_Gerais" TargetMode="External"/><Relationship Id="rId11" Type="http://schemas.openxmlformats.org/officeDocument/2006/relationships/hyperlink" Target="http://pt.wikipedia.org/wiki/Lista_de_munic%C3%ADpios_de_Minas_Gerais_por_popula%C3%A7%C3%A3o" TargetMode="External"/><Relationship Id="rId5" Type="http://schemas.openxmlformats.org/officeDocument/2006/relationships/hyperlink" Target="http://pt.wikipedia.org/wiki/Unidades_federativas_do_Brasil" TargetMode="External"/><Relationship Id="rId10" Type="http://schemas.openxmlformats.org/officeDocument/2006/relationships/hyperlink" Target="http://pt.wikipedia.org/wiki/Instituto_Brasileiro_de_Geografia_e_Estat%C3%ADstica" TargetMode="External"/><Relationship Id="rId4" Type="http://schemas.openxmlformats.org/officeDocument/2006/relationships/hyperlink" Target="http://pt.wikipedia.org/wiki/Munic%C3%ADpios_do_Brasil" TargetMode="External"/><Relationship Id="rId9" Type="http://schemas.openxmlformats.org/officeDocument/2006/relationships/hyperlink" Target="http://pt.wikipedia.org/wiki/Popula%C3%A7%C3%A3o" TargetMode="Externa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220" y="2911563"/>
            <a:ext cx="8403204" cy="974638"/>
          </a:xfrm>
        </p:spPr>
        <p:txBody>
          <a:bodyPr>
            <a:normAutofit fontScale="90000"/>
          </a:bodyPr>
          <a:lstStyle/>
          <a:p>
            <a:r>
              <a:rPr lang="pt-BR" sz="3200" b="1" dirty="0" smtClean="0">
                <a:solidFill>
                  <a:srgbClr val="EEB634"/>
                </a:solidFill>
              </a:rPr>
              <a:t>REALIZACAO DE ESTUDOS AUTORIZADA MEDIANTE REQUERIMENTO DA INTERESSADA </a:t>
            </a:r>
            <a:br>
              <a:rPr lang="pt-BR" sz="3200" b="1" dirty="0" smtClean="0">
                <a:solidFill>
                  <a:srgbClr val="EEB634"/>
                </a:solidFill>
              </a:rPr>
            </a:br>
            <a:endParaRPr lang="en-US" sz="3200" dirty="0">
              <a:solidFill>
                <a:srgbClr val="EEB634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9736" y="3588957"/>
            <a:ext cx="7115253" cy="1752600"/>
          </a:xfrm>
        </p:spPr>
        <p:txBody>
          <a:bodyPr>
            <a:normAutofit fontScale="70000" lnSpcReduction="20000"/>
          </a:bodyPr>
          <a:lstStyle/>
          <a:p>
            <a:endParaRPr lang="pt-BR" sz="1200" dirty="0" smtClean="0"/>
          </a:p>
          <a:p>
            <a:r>
              <a:rPr lang="pt-BR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Estudos voltados </a:t>
            </a:r>
            <a:r>
              <a:rPr lang="pt-BR" dirty="0">
                <a:latin typeface="Sakkal Majalla" panose="02000000000000000000" pitchFamily="2" charset="-78"/>
                <a:cs typeface="Sakkal Majalla" panose="02000000000000000000" pitchFamily="2" charset="-78"/>
              </a:rPr>
              <a:t>à demonstração da viabilidade técnica, econômico-financeira e jurídica para a estruturação de projeto de parceria público-privada – PPP para a modernização, expansão, operação e manutenção da rede de iluminação pública do Município de </a:t>
            </a:r>
            <a:r>
              <a:rPr lang="pt-BR" dirty="0" smtClean="0">
                <a:latin typeface="Sakkal Majalla" panose="02000000000000000000" pitchFamily="2" charset="-78"/>
                <a:cs typeface="Sakkal Majalla" panose="02000000000000000000" pitchFamily="2" charset="-78"/>
              </a:rPr>
              <a:t>Uberaba elaborados pela empresa ALPHA CONCESSOES EIRELI.</a:t>
            </a:r>
            <a:endParaRPr lang="en-US" dirty="0"/>
          </a:p>
        </p:txBody>
      </p:sp>
      <p:pic>
        <p:nvPicPr>
          <p:cNvPr id="4" name="Picture 3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8156" y="5548557"/>
            <a:ext cx="2799739" cy="8816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465742" y="337942"/>
            <a:ext cx="2008470" cy="21320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85903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3602" y="274638"/>
            <a:ext cx="3563697" cy="114300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EEB634"/>
                </a:solidFill>
                <a:latin typeface="Arial Black"/>
                <a:cs typeface="Arial Black"/>
              </a:rPr>
              <a:t>Diretrizes</a:t>
            </a:r>
            <a:endParaRPr lang="pt-BR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6" name="Picture 5" descr="brasiluz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43573" y="2546132"/>
            <a:ext cx="7292428" cy="38419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000" dirty="0" smtClean="0">
                <a:latin typeface="Arial"/>
                <a:cs typeface="Arial"/>
              </a:rPr>
              <a:t>Contemplar </a:t>
            </a:r>
            <a:r>
              <a:rPr lang="pt-BR" sz="2000" dirty="0">
                <a:latin typeface="Arial"/>
                <a:cs typeface="Arial"/>
              </a:rPr>
              <a:t>as especificidades das áreas quanto ao seu contexto</a:t>
            </a:r>
          </a:p>
          <a:p>
            <a:endParaRPr lang="pt-BR" sz="2000" dirty="0">
              <a:latin typeface="Arial"/>
              <a:cs typeface="Arial"/>
            </a:endParaRPr>
          </a:p>
          <a:p>
            <a:pPr lvl="0"/>
            <a:r>
              <a:rPr lang="pt-BR" sz="2000" dirty="0">
                <a:latin typeface="Arial"/>
                <a:cs typeface="Arial"/>
              </a:rPr>
              <a:t>histórico,</a:t>
            </a:r>
          </a:p>
          <a:p>
            <a:pPr lvl="0"/>
            <a:r>
              <a:rPr lang="pt-BR" sz="2000" dirty="0">
                <a:latin typeface="Arial"/>
                <a:cs typeface="Arial"/>
              </a:rPr>
              <a:t>cultural,</a:t>
            </a:r>
          </a:p>
          <a:p>
            <a:pPr lvl="0"/>
            <a:r>
              <a:rPr lang="pt-BR" sz="2000" dirty="0" smtClean="0">
                <a:latin typeface="Arial"/>
                <a:cs typeface="Arial"/>
              </a:rPr>
              <a:t>econômico,</a:t>
            </a:r>
            <a:endParaRPr lang="pt-BR" sz="2000" dirty="0">
              <a:latin typeface="Arial"/>
              <a:cs typeface="Arial"/>
            </a:endParaRPr>
          </a:p>
          <a:p>
            <a:pPr lvl="0"/>
            <a:r>
              <a:rPr lang="pt-BR" sz="2000" dirty="0" smtClean="0">
                <a:latin typeface="Arial"/>
                <a:cs typeface="Arial"/>
              </a:rPr>
              <a:t>comportamental.</a:t>
            </a:r>
          </a:p>
          <a:p>
            <a:pPr lvl="0"/>
            <a:endParaRPr lang="pt-BR" sz="2000" dirty="0">
              <a:latin typeface="Arial"/>
              <a:cs typeface="Arial"/>
            </a:endParaRPr>
          </a:p>
          <a:p>
            <a:pPr marL="0" lvl="0" indent="0">
              <a:buNone/>
            </a:pPr>
            <a:endParaRPr lang="pt-BR" sz="18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399" y="1480207"/>
            <a:ext cx="3975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Proposta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793438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3602" y="274638"/>
            <a:ext cx="3563697" cy="114300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EEB634"/>
                </a:solidFill>
                <a:latin typeface="Arial Black"/>
                <a:cs typeface="Arial Black"/>
              </a:rPr>
              <a:t>Diretrizes</a:t>
            </a:r>
            <a:endParaRPr lang="pt-BR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6" name="Picture 5" descr="brasiluz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280072" y="2406432"/>
            <a:ext cx="7660728" cy="3918168"/>
          </a:xfrm>
        </p:spPr>
        <p:txBody>
          <a:bodyPr>
            <a:normAutofit/>
          </a:bodyPr>
          <a:lstStyle/>
          <a:p>
            <a:r>
              <a:rPr lang="pt-BR" sz="2000" dirty="0" smtClean="0">
                <a:latin typeface="Arial"/>
                <a:cs typeface="Arial"/>
              </a:rPr>
              <a:t>a </a:t>
            </a:r>
            <a:r>
              <a:rPr lang="pt-BR" sz="2000" dirty="0">
                <a:latin typeface="Arial"/>
                <a:cs typeface="Arial"/>
              </a:rPr>
              <a:t>vocação econômica do MUNICIPIO,</a:t>
            </a:r>
          </a:p>
          <a:p>
            <a:r>
              <a:rPr lang="pt-BR" sz="2000" dirty="0">
                <a:latin typeface="Arial"/>
                <a:cs typeface="Arial"/>
              </a:rPr>
              <a:t>acentuando</a:t>
            </a:r>
          </a:p>
          <a:p>
            <a:r>
              <a:rPr lang="pt-BR" sz="2000" dirty="0">
                <a:latin typeface="Arial"/>
                <a:cs typeface="Arial"/>
              </a:rPr>
              <a:t>as diretrizes,</a:t>
            </a:r>
          </a:p>
          <a:p>
            <a:r>
              <a:rPr lang="pt-BR" sz="2000" dirty="0">
                <a:latin typeface="Arial"/>
                <a:cs typeface="Arial"/>
              </a:rPr>
              <a:t>objetivos</a:t>
            </a:r>
          </a:p>
          <a:p>
            <a:r>
              <a:rPr lang="pt-BR" sz="2000" dirty="0">
                <a:latin typeface="Arial"/>
                <a:cs typeface="Arial"/>
              </a:rPr>
              <a:t>o modelo espacial de cidade.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399" y="1480207"/>
            <a:ext cx="3975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Proposta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880624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3602" y="274638"/>
            <a:ext cx="3563697" cy="114300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EEB634"/>
                </a:solidFill>
                <a:latin typeface="Arial Black"/>
                <a:cs typeface="Arial Black"/>
              </a:rPr>
              <a:t>Diretrizes</a:t>
            </a:r>
            <a:endParaRPr lang="pt-BR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6" name="Picture 5" descr="brasiluz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280072" y="2406432"/>
            <a:ext cx="7660728" cy="3918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000" dirty="0" smtClean="0">
                <a:latin typeface="Arial"/>
                <a:cs typeface="Arial"/>
              </a:rPr>
              <a:t>	O </a:t>
            </a:r>
            <a:r>
              <a:rPr lang="pt-BR" sz="2000" dirty="0">
                <a:latin typeface="Arial"/>
                <a:cs typeface="Arial"/>
              </a:rPr>
              <a:t>planejamento deve partir da escolha adequada das soluções tecnológicas e de infraestrutura, levando em </a:t>
            </a:r>
            <a:r>
              <a:rPr lang="pt-BR" sz="2000" dirty="0" smtClean="0">
                <a:latin typeface="Arial"/>
                <a:cs typeface="Arial"/>
              </a:rPr>
              <a:t>consideração.</a:t>
            </a:r>
          </a:p>
          <a:p>
            <a:pPr marL="0" indent="0">
              <a:buNone/>
            </a:pPr>
            <a:endParaRPr lang="pt-BR" sz="2000" dirty="0">
              <a:latin typeface="Arial"/>
              <a:cs typeface="Arial"/>
            </a:endParaRPr>
          </a:p>
          <a:p>
            <a:r>
              <a:rPr lang="pt-BR" sz="2000" dirty="0">
                <a:latin typeface="Arial"/>
                <a:cs typeface="Arial"/>
              </a:rPr>
              <a:t>os condicionantes ambientais,</a:t>
            </a:r>
          </a:p>
          <a:p>
            <a:r>
              <a:rPr lang="pt-BR" sz="2000" dirty="0">
                <a:latin typeface="Arial"/>
                <a:cs typeface="Arial"/>
              </a:rPr>
              <a:t>os valores culturais da população,</a:t>
            </a:r>
          </a:p>
          <a:p>
            <a:r>
              <a:rPr lang="pt-BR" sz="2000" dirty="0">
                <a:latin typeface="Arial"/>
                <a:cs typeface="Arial"/>
              </a:rPr>
              <a:t>a vocação econômica do MUNICIPIO</a:t>
            </a:r>
            <a:r>
              <a:rPr lang="pt-BR" sz="2000" dirty="0" smtClean="0">
                <a:latin typeface="Arial"/>
                <a:cs typeface="Arial"/>
              </a:rPr>
              <a:t>,</a:t>
            </a:r>
            <a:endParaRPr lang="pt-BR" sz="2000" dirty="0">
              <a:latin typeface="Arial"/>
              <a:cs typeface="Arial"/>
            </a:endParaRPr>
          </a:p>
          <a:p>
            <a:r>
              <a:rPr lang="pt-BR" sz="2000" dirty="0">
                <a:latin typeface="Arial"/>
                <a:cs typeface="Arial"/>
              </a:rPr>
              <a:t>as diretrizes,</a:t>
            </a:r>
          </a:p>
          <a:p>
            <a:r>
              <a:rPr lang="pt-BR" sz="2000" dirty="0" smtClean="0">
                <a:latin typeface="Arial"/>
                <a:cs typeface="Arial"/>
              </a:rPr>
              <a:t>os objetivos</a:t>
            </a:r>
            <a:endParaRPr lang="pt-BR" sz="2000" dirty="0">
              <a:latin typeface="Arial"/>
              <a:cs typeface="Arial"/>
            </a:endParaRPr>
          </a:p>
          <a:p>
            <a:r>
              <a:rPr lang="pt-BR" sz="2000" dirty="0" smtClean="0">
                <a:latin typeface="Arial"/>
                <a:cs typeface="Arial"/>
              </a:rPr>
              <a:t> e o </a:t>
            </a:r>
            <a:r>
              <a:rPr lang="pt-BR" sz="2000" dirty="0">
                <a:latin typeface="Arial"/>
                <a:cs typeface="Arial"/>
              </a:rPr>
              <a:t>modelo espacial de cidade.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399" y="1480207"/>
            <a:ext cx="3975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Proposta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18692016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3602" y="274638"/>
            <a:ext cx="3563697" cy="114300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EEB634"/>
                </a:solidFill>
                <a:latin typeface="Arial Black"/>
                <a:cs typeface="Arial Black"/>
              </a:rPr>
              <a:t>Diretrizes</a:t>
            </a:r>
            <a:endParaRPr lang="pt-BR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6" name="Picture 5" descr="brasiluz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280072" y="2406432"/>
            <a:ext cx="7660728" cy="3918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000" dirty="0">
                <a:latin typeface="Arial"/>
                <a:cs typeface="Arial"/>
              </a:rPr>
              <a:t>	</a:t>
            </a:r>
            <a:r>
              <a:rPr lang="pt-BR" sz="2000" b="1" dirty="0" smtClean="0">
                <a:latin typeface="Arial"/>
                <a:cs typeface="Arial"/>
              </a:rPr>
              <a:t>O </a:t>
            </a:r>
            <a:r>
              <a:rPr lang="pt-BR" sz="2000" b="1" dirty="0">
                <a:latin typeface="Arial"/>
                <a:cs typeface="Arial"/>
              </a:rPr>
              <a:t>planejamento deve potencializar</a:t>
            </a:r>
            <a:r>
              <a:rPr lang="pt-BR" sz="2000" b="1" dirty="0" smtClean="0">
                <a:latin typeface="Arial"/>
                <a:cs typeface="Arial"/>
              </a:rPr>
              <a:t>:</a:t>
            </a:r>
          </a:p>
          <a:p>
            <a:pPr marL="0" indent="0">
              <a:buNone/>
            </a:pPr>
            <a:endParaRPr lang="pt-BR" sz="2000" dirty="0">
              <a:latin typeface="Arial"/>
              <a:cs typeface="Arial"/>
            </a:endParaRPr>
          </a:p>
          <a:p>
            <a:pPr lvl="0"/>
            <a:r>
              <a:rPr lang="pt-BR" sz="2000" dirty="0">
                <a:latin typeface="Arial"/>
                <a:cs typeface="Arial"/>
              </a:rPr>
              <a:t>Visibilidade das ações do Poder Público Municipal;</a:t>
            </a:r>
          </a:p>
          <a:p>
            <a:pPr lvl="0"/>
            <a:r>
              <a:rPr lang="pt-BR" sz="2000" dirty="0">
                <a:latin typeface="Arial"/>
                <a:cs typeface="Arial"/>
              </a:rPr>
              <a:t>Segurança dos cidadãos e tráfego;</a:t>
            </a:r>
          </a:p>
          <a:p>
            <a:pPr lvl="0"/>
            <a:r>
              <a:rPr lang="pt-BR" sz="2000" dirty="0">
                <a:latin typeface="Arial"/>
                <a:cs typeface="Arial"/>
              </a:rPr>
              <a:t>Preservação do Patrimônio Histórico e Cultural;</a:t>
            </a:r>
          </a:p>
          <a:p>
            <a:pPr lvl="0"/>
            <a:r>
              <a:rPr lang="pt-BR" sz="2000" dirty="0">
                <a:latin typeface="Arial"/>
                <a:cs typeface="Arial"/>
              </a:rPr>
              <a:t>Proteção do Meio Ambiente;</a:t>
            </a:r>
          </a:p>
          <a:p>
            <a:pPr lvl="0"/>
            <a:r>
              <a:rPr lang="pt-BR" sz="2000" dirty="0">
                <a:latin typeface="Arial"/>
                <a:cs typeface="Arial"/>
              </a:rPr>
              <a:t>Promoção do Turismo;</a:t>
            </a:r>
          </a:p>
          <a:p>
            <a:pPr lvl="0"/>
            <a:r>
              <a:rPr lang="pt-BR" sz="2000" dirty="0">
                <a:latin typeface="Arial"/>
                <a:cs typeface="Arial"/>
              </a:rPr>
              <a:t>Estímulo às atividades comerciais e de lazer.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399" y="1480207"/>
            <a:ext cx="3975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Proposta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20084300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3602" y="274638"/>
            <a:ext cx="3563697" cy="114300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EEB634"/>
                </a:solidFill>
                <a:latin typeface="Arial Black"/>
                <a:cs typeface="Arial Black"/>
              </a:rPr>
              <a:t>Diretrizes</a:t>
            </a:r>
            <a:endParaRPr lang="pt-BR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6" name="Picture 5" descr="brasiluz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280072" y="2406432"/>
            <a:ext cx="7660728" cy="39181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sz="2000" dirty="0">
                <a:latin typeface="Arial"/>
                <a:cs typeface="Arial"/>
              </a:rPr>
              <a:t>	</a:t>
            </a:r>
            <a:r>
              <a:rPr lang="pt-BR" sz="2000" b="1" dirty="0">
                <a:latin typeface="Arial"/>
                <a:cs typeface="Arial"/>
              </a:rPr>
              <a:t>A iluminação pública deve contribuir para</a:t>
            </a:r>
            <a:r>
              <a:rPr lang="pt-BR" sz="2000" b="1" dirty="0" smtClean="0">
                <a:latin typeface="Arial"/>
                <a:cs typeface="Arial"/>
              </a:rPr>
              <a:t>:</a:t>
            </a:r>
          </a:p>
          <a:p>
            <a:pPr marL="0" indent="0">
              <a:buNone/>
            </a:pPr>
            <a:endParaRPr lang="pt-BR" sz="2000" dirty="0">
              <a:latin typeface="Arial"/>
              <a:cs typeface="Arial"/>
            </a:endParaRPr>
          </a:p>
          <a:p>
            <a:r>
              <a:rPr lang="pt-BR" sz="2000" dirty="0">
                <a:latin typeface="Arial"/>
                <a:cs typeface="Arial"/>
              </a:rPr>
              <a:t>a beleza do cenário noturno, monumentos e edifícios;</a:t>
            </a:r>
          </a:p>
          <a:p>
            <a:r>
              <a:rPr lang="pt-BR" sz="2000" dirty="0">
                <a:latin typeface="Arial"/>
                <a:cs typeface="Arial"/>
              </a:rPr>
              <a:t>ter impacto ambiental controlado e limitado;</a:t>
            </a:r>
          </a:p>
          <a:p>
            <a:r>
              <a:rPr lang="pt-BR" sz="2000" dirty="0">
                <a:latin typeface="Arial"/>
                <a:cs typeface="Arial"/>
              </a:rPr>
              <a:t>tendo a energia elétrica consumida ser a necessária, sem desperdício;</a:t>
            </a:r>
          </a:p>
          <a:p>
            <a:r>
              <a:rPr lang="pt-BR" sz="2000" dirty="0">
                <a:latin typeface="Arial"/>
                <a:cs typeface="Arial"/>
              </a:rPr>
              <a:t>o custo de promovê-la deve ser adequado com as funções urbanas, necessidades e possibilidades do usuário;</a:t>
            </a:r>
          </a:p>
          <a:p>
            <a:r>
              <a:rPr lang="pt-BR" sz="2000" dirty="0">
                <a:solidFill>
                  <a:srgbClr val="000000"/>
                </a:solidFill>
                <a:latin typeface="Arial"/>
                <a:cs typeface="Arial"/>
              </a:rPr>
              <a:t>a tecnologia deve utilizar-se de:</a:t>
            </a:r>
          </a:p>
          <a:p>
            <a:pPr lvl="1">
              <a:buFont typeface="Arial"/>
              <a:buChar char="•"/>
            </a:pP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conhecimento,</a:t>
            </a:r>
          </a:p>
          <a:p>
            <a:pPr lvl="1">
              <a:buFont typeface="Arial"/>
              <a:buChar char="•"/>
            </a:pP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técnica</a:t>
            </a:r>
          </a:p>
          <a:p>
            <a:pPr lvl="1">
              <a:buFont typeface="Arial"/>
              <a:buChar char="•"/>
            </a:pP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produtos regionais/nacionais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399" y="1480207"/>
            <a:ext cx="3975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Proposta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1972788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3602" y="274638"/>
            <a:ext cx="3563697" cy="114300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EEB634"/>
                </a:solidFill>
                <a:latin typeface="Arial Black"/>
                <a:cs typeface="Arial Black"/>
              </a:rPr>
              <a:t>Diretrizes</a:t>
            </a:r>
            <a:endParaRPr lang="pt-BR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6" name="Picture 5" descr="brasiluz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280072" y="2406432"/>
            <a:ext cx="7660728" cy="39181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000" dirty="0">
                <a:latin typeface="Arial"/>
                <a:cs typeface="Arial"/>
              </a:rPr>
              <a:t>	</a:t>
            </a:r>
            <a:r>
              <a:rPr lang="pt-BR" sz="2000" b="1" dirty="0">
                <a:latin typeface="Arial"/>
                <a:cs typeface="Arial"/>
              </a:rPr>
              <a:t>A</a:t>
            </a:r>
            <a:r>
              <a:rPr lang="pt-BR" sz="2000" b="1" dirty="0" smtClean="0">
                <a:latin typeface="Arial"/>
                <a:cs typeface="Arial"/>
              </a:rPr>
              <a:t> </a:t>
            </a:r>
            <a:r>
              <a:rPr lang="pt-BR" sz="2000" b="1" dirty="0">
                <a:latin typeface="Arial"/>
                <a:cs typeface="Arial"/>
              </a:rPr>
              <a:t>iluminação nas vias publicas deve proporcionar</a:t>
            </a:r>
            <a:r>
              <a:rPr lang="pt-BR" sz="2000" b="1" dirty="0" smtClean="0">
                <a:latin typeface="Arial"/>
                <a:cs typeface="Arial"/>
              </a:rPr>
              <a:t>:</a:t>
            </a:r>
          </a:p>
          <a:p>
            <a:pPr marL="0" indent="0">
              <a:buNone/>
            </a:pPr>
            <a:endParaRPr lang="pt-BR" sz="2000" dirty="0">
              <a:latin typeface="Arial"/>
              <a:cs typeface="Arial"/>
            </a:endParaRPr>
          </a:p>
          <a:p>
            <a:r>
              <a:rPr lang="pt-BR" sz="2000" dirty="0">
                <a:latin typeface="Arial"/>
                <a:cs typeface="Arial"/>
              </a:rPr>
              <a:t>segurança do tráfego de veículos e pedestres nas vias de circulação,</a:t>
            </a:r>
          </a:p>
          <a:p>
            <a:r>
              <a:rPr lang="pt-BR" sz="2000" dirty="0">
                <a:latin typeface="Arial"/>
                <a:cs typeface="Arial"/>
              </a:rPr>
              <a:t>melhoria da qualidade ambiental para o desenvolvimento das atividades sociais,</a:t>
            </a:r>
          </a:p>
          <a:p>
            <a:r>
              <a:rPr lang="pt-BR" sz="2000" dirty="0">
                <a:latin typeface="Arial"/>
                <a:cs typeface="Arial"/>
              </a:rPr>
              <a:t>a maior compreensão possível do espaço urbano e a compatibilização entre a arborização e a iluminação urbana.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399" y="1480207"/>
            <a:ext cx="3975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Proposta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19695192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3602" y="274638"/>
            <a:ext cx="3563697" cy="114300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EEB634"/>
                </a:solidFill>
                <a:latin typeface="Arial Black"/>
                <a:cs typeface="Arial Black"/>
              </a:rPr>
              <a:t>Diretrizes</a:t>
            </a:r>
            <a:endParaRPr lang="pt-BR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6" name="Picture 5" descr="brasiluz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14399" y="2268586"/>
            <a:ext cx="7708430" cy="11572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000" dirty="0" smtClean="0">
                <a:latin typeface="Arial"/>
                <a:cs typeface="Arial"/>
              </a:rPr>
              <a:t>	</a:t>
            </a:r>
            <a:r>
              <a:rPr lang="pt-BR" sz="1800" dirty="0">
                <a:latin typeface="Arial"/>
                <a:cs typeface="Arial"/>
              </a:rPr>
              <a:t>Q</a:t>
            </a:r>
            <a:r>
              <a:rPr lang="pt-BR" sz="1800" dirty="0" smtClean="0">
                <a:latin typeface="Arial"/>
                <a:cs typeface="Arial"/>
              </a:rPr>
              <a:t>uestões </a:t>
            </a:r>
            <a:r>
              <a:rPr lang="pt-BR" sz="1800" dirty="0">
                <a:latin typeface="Arial"/>
                <a:cs typeface="Arial"/>
              </a:rPr>
              <a:t>básicas a considerar para elaboração de mapas temáticos, constituindo um importante instrumento para o diálogo entre técnicos e população</a:t>
            </a:r>
            <a:r>
              <a:rPr lang="pt-BR" sz="2000" dirty="0" smtClean="0">
                <a:latin typeface="Arial"/>
                <a:cs typeface="Arial"/>
              </a:rPr>
              <a:t>:</a:t>
            </a:r>
          </a:p>
          <a:p>
            <a:pPr marL="0" indent="0">
              <a:buNone/>
            </a:pPr>
            <a:endParaRPr lang="pt-BR" sz="20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399" y="1480207"/>
            <a:ext cx="3975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Proposta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1061067" y="3651473"/>
            <a:ext cx="272382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pt-BR" dirty="0">
                <a:latin typeface="Arial"/>
                <a:cs typeface="Arial"/>
              </a:rPr>
              <a:t>valores culturais,</a:t>
            </a:r>
          </a:p>
          <a:p>
            <a:pPr marL="285750" indent="-285750">
              <a:buFont typeface="Arial"/>
              <a:buChar char="•"/>
            </a:pPr>
            <a:r>
              <a:rPr lang="pt-BR" dirty="0">
                <a:latin typeface="Arial"/>
                <a:cs typeface="Arial"/>
              </a:rPr>
              <a:t>identidade cívica,</a:t>
            </a:r>
          </a:p>
          <a:p>
            <a:pPr marL="285750" indent="-285750">
              <a:buFont typeface="Arial"/>
              <a:buChar char="•"/>
            </a:pPr>
            <a:r>
              <a:rPr lang="pt-BR" dirty="0">
                <a:latin typeface="Arial"/>
                <a:cs typeface="Arial"/>
              </a:rPr>
              <a:t>segurança,</a:t>
            </a:r>
          </a:p>
          <a:p>
            <a:pPr marL="285750" indent="-285750">
              <a:buFont typeface="Arial"/>
              <a:buChar char="•"/>
            </a:pPr>
            <a:r>
              <a:rPr lang="pt-BR" dirty="0">
                <a:latin typeface="Arial"/>
                <a:cs typeface="Arial"/>
              </a:rPr>
              <a:t>hierarquia viária,</a:t>
            </a:r>
          </a:p>
          <a:p>
            <a:pPr marL="285750" indent="-285750">
              <a:buFont typeface="Arial"/>
              <a:buChar char="•"/>
            </a:pPr>
            <a:r>
              <a:rPr lang="pt-BR" dirty="0">
                <a:latin typeface="Arial"/>
                <a:cs typeface="Arial"/>
              </a:rPr>
              <a:t>uso do solo,</a:t>
            </a:r>
          </a:p>
          <a:p>
            <a:pPr marL="285750" indent="-285750">
              <a:buFont typeface="Arial"/>
              <a:buChar char="•"/>
            </a:pPr>
            <a:r>
              <a:rPr lang="pt-BR" dirty="0">
                <a:latin typeface="Arial"/>
                <a:cs typeface="Arial"/>
              </a:rPr>
              <a:t>critérios de desenhos,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26836" y="3651473"/>
            <a:ext cx="409599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pt-BR" dirty="0">
                <a:latin typeface="Arial"/>
                <a:cs typeface="Arial"/>
              </a:rPr>
              <a:t>ausência de poluição luminosa,</a:t>
            </a:r>
          </a:p>
          <a:p>
            <a:pPr marL="285750" indent="-285750">
              <a:buFont typeface="Arial"/>
              <a:buChar char="•"/>
            </a:pPr>
            <a:r>
              <a:rPr lang="pt-BR" dirty="0">
                <a:latin typeface="Arial"/>
                <a:cs typeface="Arial"/>
              </a:rPr>
              <a:t>conservação de energia,</a:t>
            </a:r>
          </a:p>
          <a:p>
            <a:pPr marL="285750" indent="-285750">
              <a:buFont typeface="Arial"/>
              <a:buChar char="•"/>
            </a:pPr>
            <a:r>
              <a:rPr lang="pt-BR" dirty="0">
                <a:latin typeface="Arial"/>
                <a:cs typeface="Arial"/>
              </a:rPr>
              <a:t>tipologias de luminárias,</a:t>
            </a:r>
          </a:p>
          <a:p>
            <a:pPr marL="285750" indent="-285750">
              <a:buFont typeface="Arial"/>
              <a:buChar char="•"/>
            </a:pPr>
            <a:r>
              <a:rPr lang="pt-BR" dirty="0">
                <a:latin typeface="Arial"/>
                <a:cs typeface="Arial"/>
              </a:rPr>
              <a:t>tecnologia disponível,</a:t>
            </a:r>
          </a:p>
          <a:p>
            <a:pPr marL="285750" indent="-285750">
              <a:buFont typeface="Arial"/>
              <a:buChar char="•"/>
            </a:pPr>
            <a:r>
              <a:rPr lang="pt-BR" dirty="0">
                <a:latin typeface="Arial"/>
                <a:cs typeface="Arial"/>
              </a:rPr>
              <a:t>principais consumidores de energia</a:t>
            </a:r>
          </a:p>
          <a:p>
            <a:pPr marL="285750" indent="-285750">
              <a:buFont typeface="Arial"/>
              <a:buChar char="•"/>
            </a:pPr>
            <a:r>
              <a:rPr lang="pt-BR" dirty="0">
                <a:latin typeface="Arial"/>
                <a:cs typeface="Arial"/>
              </a:rPr>
              <a:t>rede de energia existente.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41325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35168" y="255643"/>
            <a:ext cx="6580546" cy="1143000"/>
          </a:xfrm>
        </p:spPr>
        <p:txBody>
          <a:bodyPr>
            <a:normAutofit/>
          </a:bodyPr>
          <a:lstStyle/>
          <a:p>
            <a:pPr algn="l"/>
            <a:r>
              <a:rPr lang="x-none" dirty="0" smtClean="0">
                <a:solidFill>
                  <a:srgbClr val="EEB634"/>
                </a:solidFill>
                <a:latin typeface="Arial Black"/>
                <a:cs typeface="Arial Black"/>
              </a:rPr>
              <a:t>Análise situacional</a:t>
            </a:r>
            <a:endParaRPr lang="en-US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6" name="Picture 5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3705" y="486074"/>
            <a:ext cx="2072166" cy="652546"/>
          </a:xfrm>
          <a:prstGeom prst="rect">
            <a:avLst/>
          </a:prstGeom>
        </p:spPr>
      </p:pic>
      <p:pic>
        <p:nvPicPr>
          <p:cNvPr id="2" name="Picture 1" descr="saobernardo_00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1706920"/>
            <a:ext cx="9258300" cy="69192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59768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33602" y="274638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CARACTERÍSTICAS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7" name="Picture 6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8" name="Content Placeholder 6"/>
          <p:cNvSpPr>
            <a:spLocks noGrp="1"/>
          </p:cNvSpPr>
          <p:nvPr>
            <p:ph idx="1"/>
          </p:nvPr>
        </p:nvSpPr>
        <p:spPr>
          <a:xfrm>
            <a:off x="1236902" y="2381032"/>
            <a:ext cx="7005398" cy="38419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800" dirty="0" smtClean="0">
                <a:latin typeface="Arial"/>
                <a:cs typeface="Arial"/>
              </a:rPr>
              <a:t>	Na proposta, </a:t>
            </a:r>
            <a:r>
              <a:rPr lang="pt-BR" sz="1800" dirty="0">
                <a:latin typeface="Arial"/>
                <a:cs typeface="Arial"/>
              </a:rPr>
              <a:t>foram consideradas as características e </a:t>
            </a:r>
            <a:r>
              <a:rPr lang="pt-BR" sz="1800" dirty="0" smtClean="0">
                <a:latin typeface="Arial"/>
                <a:cs typeface="Arial"/>
              </a:rPr>
              <a:t>levantamentos </a:t>
            </a:r>
            <a:r>
              <a:rPr lang="pt-BR" sz="1800" dirty="0">
                <a:latin typeface="Arial"/>
                <a:cs typeface="Arial"/>
              </a:rPr>
              <a:t>fornecidos pela </a:t>
            </a:r>
            <a:r>
              <a:rPr lang="pt-BR" sz="1800" dirty="0" smtClean="0">
                <a:latin typeface="Arial"/>
                <a:cs typeface="Arial"/>
              </a:rPr>
              <a:t>Prefeitura de Uberaba, disponibilizados na visita técnica realizada no </a:t>
            </a:r>
            <a:r>
              <a:rPr lang="pt-BR" sz="1800" dirty="0" err="1" smtClean="0">
                <a:latin typeface="Arial"/>
                <a:cs typeface="Arial"/>
              </a:rPr>
              <a:t>Municipio</a:t>
            </a:r>
            <a:r>
              <a:rPr lang="pt-BR" sz="1800" dirty="0" smtClean="0">
                <a:latin typeface="Arial"/>
                <a:cs typeface="Arial"/>
              </a:rPr>
              <a:t>.</a:t>
            </a:r>
            <a:endParaRPr lang="pt-BR" sz="18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pt-BR" sz="1800" dirty="0" smtClean="0">
                <a:latin typeface="Arial"/>
                <a:cs typeface="Arial"/>
              </a:rPr>
              <a:t>	A </a:t>
            </a:r>
            <a:r>
              <a:rPr lang="pt-BR" sz="1800" dirty="0">
                <a:latin typeface="Arial"/>
                <a:cs typeface="Arial"/>
              </a:rPr>
              <a:t>fim de compreender a iluminação pública existente, é necessário distinguir </a:t>
            </a:r>
            <a:r>
              <a:rPr lang="pt-BR" sz="1800" dirty="0" smtClean="0">
                <a:solidFill>
                  <a:srgbClr val="000000"/>
                </a:solidFill>
                <a:latin typeface="Arial"/>
                <a:cs typeface="Arial"/>
              </a:rPr>
              <a:t>quatro </a:t>
            </a:r>
            <a:r>
              <a:rPr lang="pt-BR" sz="1800" dirty="0">
                <a:latin typeface="Arial"/>
                <a:cs typeface="Arial"/>
              </a:rPr>
              <a:t>importantes características dos equipamentos: </a:t>
            </a:r>
            <a:endParaRPr lang="pt-BR" sz="1800" dirty="0" smtClean="0">
              <a:latin typeface="Arial"/>
              <a:cs typeface="Arial"/>
            </a:endParaRPr>
          </a:p>
          <a:p>
            <a:pPr marL="0" indent="0">
              <a:buNone/>
            </a:pPr>
            <a:endParaRPr lang="pt-BR" sz="18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pt-BR" sz="1800" b="1" dirty="0">
                <a:latin typeface="Arial"/>
                <a:cs typeface="Arial"/>
              </a:rPr>
              <a:t>A - Físico</a:t>
            </a:r>
            <a:r>
              <a:rPr lang="pt-BR" sz="1800" dirty="0">
                <a:latin typeface="Arial"/>
                <a:cs typeface="Arial"/>
              </a:rPr>
              <a:t> (luz de dados quantificáveis , fotometria); </a:t>
            </a:r>
          </a:p>
          <a:p>
            <a:pPr marL="0" indent="0">
              <a:buNone/>
            </a:pPr>
            <a:r>
              <a:rPr lang="pt-BR" sz="1800" b="1" dirty="0" err="1">
                <a:latin typeface="Arial"/>
                <a:cs typeface="Arial"/>
              </a:rPr>
              <a:t>B</a:t>
            </a:r>
            <a:r>
              <a:rPr lang="pt-BR" sz="1800" b="1" dirty="0">
                <a:latin typeface="Arial"/>
                <a:cs typeface="Arial"/>
              </a:rPr>
              <a:t> - Económicos </a:t>
            </a:r>
            <a:r>
              <a:rPr lang="pt-BR" sz="1800" dirty="0">
                <a:latin typeface="Arial"/>
                <a:cs typeface="Arial"/>
              </a:rPr>
              <a:t>(energia, manutenção, etc.); </a:t>
            </a:r>
          </a:p>
          <a:p>
            <a:pPr marL="0" indent="0">
              <a:buNone/>
            </a:pPr>
            <a:r>
              <a:rPr lang="pt-BR" sz="1800" b="1" dirty="0">
                <a:latin typeface="Arial"/>
                <a:cs typeface="Arial"/>
              </a:rPr>
              <a:t>C - Ecológico </a:t>
            </a:r>
            <a:r>
              <a:rPr lang="pt-BR" sz="1800" dirty="0">
                <a:latin typeface="Arial"/>
                <a:cs typeface="Arial"/>
              </a:rPr>
              <a:t>(ligados ao desenvolvimento sustentável); </a:t>
            </a:r>
          </a:p>
          <a:p>
            <a:pPr marL="0" indent="0">
              <a:buNone/>
            </a:pPr>
            <a:r>
              <a:rPr lang="pt-BR" sz="1800" b="1" dirty="0" err="1">
                <a:latin typeface="Arial"/>
                <a:cs typeface="Arial"/>
              </a:rPr>
              <a:t>D</a:t>
            </a:r>
            <a:r>
              <a:rPr lang="pt-BR" sz="1800" b="1" dirty="0">
                <a:latin typeface="Arial"/>
                <a:cs typeface="Arial"/>
              </a:rPr>
              <a:t> - Critérios Ergonômicos </a:t>
            </a:r>
            <a:r>
              <a:rPr lang="pt-BR" sz="1800" dirty="0">
                <a:latin typeface="Arial"/>
                <a:cs typeface="Arial"/>
              </a:rPr>
              <a:t>(atmosfera e processamento visual).</a:t>
            </a:r>
          </a:p>
          <a:p>
            <a:pPr marL="0" indent="0">
              <a:buNone/>
            </a:pPr>
            <a:endParaRPr lang="pt-BR" sz="1800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399" y="1480207"/>
            <a:ext cx="5156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Iluminação pública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0965884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33602" y="274638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CARACTERÍSTICAS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7" name="Picture 6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8" name="Content Placeholder 6"/>
          <p:cNvSpPr>
            <a:spLocks noGrp="1"/>
          </p:cNvSpPr>
          <p:nvPr>
            <p:ph idx="1"/>
          </p:nvPr>
        </p:nvSpPr>
        <p:spPr>
          <a:xfrm>
            <a:off x="1236902" y="2381032"/>
            <a:ext cx="7005398" cy="38419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100" b="1" dirty="0" smtClean="0">
                <a:latin typeface="Arial"/>
                <a:cs typeface="Arial"/>
              </a:rPr>
              <a:t>CARACTERÍSTICAS </a:t>
            </a:r>
            <a:r>
              <a:rPr lang="pt-BR" sz="2100" b="1" dirty="0">
                <a:latin typeface="Arial"/>
                <a:cs typeface="Arial"/>
              </a:rPr>
              <a:t>SITUAÇÃO EXISTENTE: </a:t>
            </a:r>
          </a:p>
          <a:p>
            <a:pPr marL="0" indent="0">
              <a:buNone/>
            </a:pPr>
            <a:endParaRPr lang="pt-BR" sz="2100" dirty="0" smtClean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pt-BR" sz="2100" dirty="0">
                <a:latin typeface="Arial"/>
                <a:cs typeface="Arial"/>
              </a:rPr>
              <a:t>	</a:t>
            </a:r>
            <a:r>
              <a:rPr lang="pt-BR" sz="2100" dirty="0" smtClean="0">
                <a:latin typeface="Arial"/>
                <a:cs typeface="Arial"/>
              </a:rPr>
              <a:t>A </a:t>
            </a:r>
            <a:r>
              <a:rPr lang="pt-BR" sz="2100" dirty="0">
                <a:latin typeface="Arial"/>
                <a:cs typeface="Arial"/>
              </a:rPr>
              <a:t>iluminação existente da Cidade de </a:t>
            </a:r>
            <a:r>
              <a:rPr lang="pt-BR" sz="2100" dirty="0" smtClean="0">
                <a:latin typeface="Arial"/>
                <a:cs typeface="Arial"/>
              </a:rPr>
              <a:t>Uberaba </a:t>
            </a:r>
            <a:r>
              <a:rPr lang="pt-BR" sz="2100" dirty="0">
                <a:latin typeface="Arial"/>
                <a:cs typeface="Arial"/>
              </a:rPr>
              <a:t>é composta, em sua maioria, por: </a:t>
            </a:r>
            <a:endParaRPr lang="pt-BR" sz="2100" dirty="0" smtClean="0">
              <a:latin typeface="Arial"/>
              <a:cs typeface="Arial"/>
            </a:endParaRPr>
          </a:p>
          <a:p>
            <a:pPr marL="0" indent="0">
              <a:buNone/>
            </a:pPr>
            <a:endParaRPr lang="pt-BR" sz="2100" dirty="0">
              <a:latin typeface="Arial"/>
              <a:cs typeface="Arial"/>
            </a:endParaRPr>
          </a:p>
          <a:p>
            <a:r>
              <a:rPr lang="pt-BR" sz="2100" dirty="0">
                <a:latin typeface="Arial"/>
                <a:cs typeface="Arial"/>
              </a:rPr>
              <a:t>Lâmpadas de Vapor de Sódio nas potências de 70, 150, </a:t>
            </a:r>
            <a:r>
              <a:rPr lang="pt-BR" sz="2100" dirty="0" smtClean="0">
                <a:latin typeface="Arial"/>
                <a:cs typeface="Arial"/>
              </a:rPr>
              <a:t>250, 350 </a:t>
            </a:r>
            <a:r>
              <a:rPr lang="pt-BR" sz="2100" dirty="0">
                <a:latin typeface="Arial"/>
                <a:cs typeface="Arial"/>
              </a:rPr>
              <a:t>e 400W no caso da iluminação viária; </a:t>
            </a:r>
          </a:p>
          <a:p>
            <a:r>
              <a:rPr lang="pt-BR" sz="2100" dirty="0">
                <a:latin typeface="Arial"/>
                <a:cs typeface="Arial"/>
              </a:rPr>
              <a:t>Lâmpadas </a:t>
            </a:r>
            <a:r>
              <a:rPr lang="pt-BR" sz="2100" dirty="0" smtClean="0">
                <a:latin typeface="Arial"/>
                <a:cs typeface="Arial"/>
              </a:rPr>
              <a:t>de Vapor de </a:t>
            </a:r>
            <a:r>
              <a:rPr lang="pt-BR" sz="2100" dirty="0" err="1" smtClean="0">
                <a:latin typeface="Arial"/>
                <a:cs typeface="Arial"/>
              </a:rPr>
              <a:t>Mercurio</a:t>
            </a:r>
            <a:r>
              <a:rPr lang="pt-BR" sz="2100" dirty="0" smtClean="0">
                <a:latin typeface="Arial"/>
                <a:cs typeface="Arial"/>
              </a:rPr>
              <a:t> </a:t>
            </a:r>
            <a:r>
              <a:rPr lang="pt-BR" sz="2100" dirty="0">
                <a:latin typeface="Arial"/>
                <a:cs typeface="Arial"/>
              </a:rPr>
              <a:t>de </a:t>
            </a:r>
            <a:r>
              <a:rPr lang="pt-BR" sz="2100" dirty="0" smtClean="0">
                <a:latin typeface="Arial"/>
                <a:cs typeface="Arial"/>
              </a:rPr>
              <a:t>80</a:t>
            </a:r>
            <a:r>
              <a:rPr lang="pt-BR" sz="2100" dirty="0">
                <a:latin typeface="Arial"/>
                <a:cs typeface="Arial"/>
              </a:rPr>
              <a:t>, </a:t>
            </a:r>
            <a:r>
              <a:rPr lang="pt-BR" sz="2100" dirty="0" smtClean="0">
                <a:latin typeface="Arial"/>
                <a:cs typeface="Arial"/>
              </a:rPr>
              <a:t>125, 250, e </a:t>
            </a:r>
            <a:r>
              <a:rPr lang="pt-BR" sz="2100" dirty="0">
                <a:latin typeface="Arial"/>
                <a:cs typeface="Arial"/>
              </a:rPr>
              <a:t>400W</a:t>
            </a:r>
            <a:r>
              <a:rPr lang="pt-BR" sz="2100" dirty="0" smtClean="0">
                <a:latin typeface="Arial"/>
                <a:cs typeface="Arial"/>
              </a:rPr>
              <a:t>.</a:t>
            </a:r>
            <a:endParaRPr lang="pt-BR" sz="2100" dirty="0">
              <a:latin typeface="Arial"/>
              <a:cs typeface="Arial"/>
            </a:endParaRPr>
          </a:p>
          <a:p>
            <a:pPr marL="0" indent="0">
              <a:buNone/>
            </a:pPr>
            <a:endParaRPr lang="pt-BR" sz="2100" dirty="0">
              <a:solidFill>
                <a:srgbClr val="FF6600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pt-BR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914399" y="1480207"/>
            <a:ext cx="5156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A</a:t>
            </a:r>
            <a:r>
              <a:rPr lang="pt-BR" sz="3600" dirty="0">
                <a:solidFill>
                  <a:srgbClr val="EEB634"/>
                </a:solidFill>
                <a:latin typeface="Arial Black"/>
                <a:cs typeface="Arial Black"/>
              </a:rPr>
              <a:t>) </a:t>
            </a:r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Critérios físicos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1062424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39993" y="3365500"/>
            <a:ext cx="57911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solidFill>
                  <a:srgbClr val="000000"/>
                </a:solidFill>
                <a:latin typeface="Arial Black"/>
                <a:cs typeface="Arial Black"/>
              </a:rPr>
              <a:t>Projeto </a:t>
            </a:r>
            <a:r>
              <a:rPr lang="pt-BR" dirty="0">
                <a:solidFill>
                  <a:srgbClr val="000000"/>
                </a:solidFill>
                <a:latin typeface="Arial Black"/>
                <a:cs typeface="Arial Black"/>
              </a:rPr>
              <a:t>de Engenharia</a:t>
            </a:r>
          </a:p>
          <a:p>
            <a:pPr algn="ctr"/>
            <a:r>
              <a:rPr lang="pt-BR" dirty="0" smtClean="0">
                <a:latin typeface="Arial Black"/>
                <a:cs typeface="Arial Black"/>
              </a:rPr>
              <a:t>Anteprojetos </a:t>
            </a:r>
            <a:r>
              <a:rPr lang="pt-BR" dirty="0">
                <a:latin typeface="Arial Black"/>
                <a:cs typeface="Arial Black"/>
              </a:rPr>
              <a:t>e plantas esquemáticas</a:t>
            </a:r>
            <a:endParaRPr lang="en-US" dirty="0">
              <a:latin typeface="Arial Black"/>
              <a:cs typeface="Arial Black"/>
            </a:endParaRPr>
          </a:p>
          <a:p>
            <a:endParaRPr lang="en-US" dirty="0"/>
          </a:p>
        </p:txBody>
      </p:sp>
      <p:pic>
        <p:nvPicPr>
          <p:cNvPr id="4" name="Picture 3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8156" y="5548557"/>
            <a:ext cx="2799739" cy="8816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465742" y="337942"/>
            <a:ext cx="2008470" cy="21320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361422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33602" y="274638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CARACTERÍSTICAS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7" name="Picture 6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8" name="Content Placeholder 6"/>
          <p:cNvSpPr>
            <a:spLocks noGrp="1"/>
          </p:cNvSpPr>
          <p:nvPr>
            <p:ph idx="1"/>
          </p:nvPr>
        </p:nvSpPr>
        <p:spPr>
          <a:xfrm>
            <a:off x="1236902" y="2381032"/>
            <a:ext cx="7005398" cy="3841968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pt-BR" sz="1900" b="1" dirty="0">
                <a:latin typeface="Arial"/>
                <a:cs typeface="Arial"/>
              </a:rPr>
              <a:t>Principais aspectos encontrados: </a:t>
            </a:r>
            <a:endParaRPr lang="pt-BR" sz="1900" b="1" dirty="0" smtClean="0">
              <a:latin typeface="Arial"/>
              <a:cs typeface="Arial"/>
            </a:endParaRPr>
          </a:p>
          <a:p>
            <a:pPr marL="0" lvl="0" indent="0">
              <a:buNone/>
            </a:pPr>
            <a:endParaRPr lang="pt-BR" sz="1900" dirty="0" smtClean="0">
              <a:latin typeface="Arial"/>
              <a:cs typeface="Arial"/>
            </a:endParaRPr>
          </a:p>
          <a:p>
            <a:r>
              <a:rPr lang="pt-BR" sz="1700" dirty="0" smtClean="0">
                <a:solidFill>
                  <a:srgbClr val="000000"/>
                </a:solidFill>
                <a:latin typeface="Arial"/>
                <a:cs typeface="Arial"/>
              </a:rPr>
              <a:t>A distância entre os postes nas ruas e avenidas segue o padrão das concessionárias de energia, ou seja, média de 35 a 40 metros. </a:t>
            </a:r>
          </a:p>
          <a:p>
            <a:r>
              <a:rPr lang="pt-BR" sz="1700" dirty="0" smtClean="0">
                <a:solidFill>
                  <a:srgbClr val="000000"/>
                </a:solidFill>
                <a:latin typeface="Arial"/>
                <a:cs typeface="Arial"/>
              </a:rPr>
              <a:t>Altura do ponto luminoso varia de 8 a 12 metros, dependendo da via em que se encontra. </a:t>
            </a:r>
          </a:p>
          <a:p>
            <a:pPr lvl="0"/>
            <a:r>
              <a:rPr lang="pt-BR" sz="1700" dirty="0" smtClean="0">
                <a:latin typeface="Arial"/>
                <a:cs typeface="Arial"/>
              </a:rPr>
              <a:t>Luminárias </a:t>
            </a:r>
            <a:r>
              <a:rPr lang="pt-BR" sz="1700" dirty="0">
                <a:latin typeface="Arial"/>
                <a:cs typeface="Arial"/>
              </a:rPr>
              <a:t>sem refrator e/ou com acúmulo de sujeira; </a:t>
            </a:r>
          </a:p>
          <a:p>
            <a:pPr lvl="0"/>
            <a:r>
              <a:rPr lang="pt-BR" sz="1700" dirty="0">
                <a:latin typeface="Arial"/>
                <a:cs typeface="Arial"/>
              </a:rPr>
              <a:t>Espaçamento entre postes impossibilitando o adequado dimensionamento do sistema de IP; </a:t>
            </a:r>
          </a:p>
          <a:p>
            <a:pPr lvl="0"/>
            <a:r>
              <a:rPr lang="pt-BR" sz="1700" dirty="0">
                <a:latin typeface="Arial"/>
                <a:cs typeface="Arial"/>
              </a:rPr>
              <a:t>Interferência da arborização na iluminação pública; </a:t>
            </a:r>
          </a:p>
          <a:p>
            <a:pPr lvl="0"/>
            <a:r>
              <a:rPr lang="pt-BR" sz="1700" dirty="0">
                <a:latin typeface="Arial"/>
                <a:cs typeface="Arial"/>
              </a:rPr>
              <a:t>Interferência de telefonia na iluminação pública; </a:t>
            </a:r>
          </a:p>
          <a:p>
            <a:pPr lvl="0"/>
            <a:r>
              <a:rPr lang="pt-BR" sz="1700" dirty="0">
                <a:latin typeface="Arial"/>
                <a:cs typeface="Arial"/>
              </a:rPr>
              <a:t>Baixa uniformidade em certas zonas, com áreas quase sem luz, acarretando problemas de segurança;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399" y="1480207"/>
            <a:ext cx="7888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EEB634"/>
                </a:solidFill>
                <a:latin typeface="Arial Black"/>
                <a:cs typeface="Arial Black"/>
              </a:rPr>
              <a:t>A) Critérios </a:t>
            </a:r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físicos </a:t>
            </a:r>
            <a:r>
              <a:rPr lang="pt-BR" dirty="0" smtClean="0">
                <a:solidFill>
                  <a:srgbClr val="EEB634"/>
                </a:solidFill>
                <a:latin typeface="Arial Black"/>
                <a:cs typeface="Arial Black"/>
              </a:rPr>
              <a:t>(principais aspectos)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467638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33602" y="274638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CARACTERÍSTICAS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7" name="Picture 6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8" name="Content Placeholder 6"/>
          <p:cNvSpPr>
            <a:spLocks noGrp="1"/>
          </p:cNvSpPr>
          <p:nvPr>
            <p:ph idx="1"/>
          </p:nvPr>
        </p:nvSpPr>
        <p:spPr>
          <a:xfrm>
            <a:off x="1236902" y="2381032"/>
            <a:ext cx="7005398" cy="3841968"/>
          </a:xfrm>
        </p:spPr>
        <p:txBody>
          <a:bodyPr>
            <a:normAutofit/>
          </a:bodyPr>
          <a:lstStyle/>
          <a:p>
            <a:pPr lvl="0"/>
            <a:r>
              <a:rPr lang="pt-BR" sz="2400" dirty="0"/>
              <a:t>Escolha não lógica da temperatura de cor das lâmpadas; </a:t>
            </a:r>
          </a:p>
          <a:p>
            <a:pPr lvl="0"/>
            <a:r>
              <a:rPr lang="pt-BR" sz="2400" dirty="0"/>
              <a:t>Utilização de lâmpadas com baixa reprodução de cores em zonas de grande fluxo de pessoas; </a:t>
            </a:r>
          </a:p>
          <a:p>
            <a:pPr lvl="0"/>
            <a:r>
              <a:rPr lang="pt-BR" sz="2400" dirty="0"/>
              <a:t>Poluição visual de cabos elétricos prejudicando a imagem da cidade; </a:t>
            </a:r>
          </a:p>
          <a:p>
            <a:pPr lvl="0"/>
            <a:r>
              <a:rPr lang="pt-BR" sz="2400" dirty="0"/>
              <a:t>Grande emaranhado de cabos externos ocasionando a falta de segurança do sistema.</a:t>
            </a:r>
          </a:p>
          <a:p>
            <a:pPr marL="0" indent="0">
              <a:buNone/>
            </a:pPr>
            <a:endParaRPr lang="pt-BR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914399" y="1480207"/>
            <a:ext cx="7721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EEB634"/>
                </a:solidFill>
                <a:latin typeface="Arial Black"/>
                <a:cs typeface="Arial Black"/>
              </a:rPr>
              <a:t>A) Critérios físicos </a:t>
            </a:r>
            <a:r>
              <a:rPr lang="pt-BR" dirty="0">
                <a:solidFill>
                  <a:srgbClr val="EEB634"/>
                </a:solidFill>
                <a:latin typeface="Arial Black"/>
                <a:cs typeface="Arial Black"/>
              </a:rPr>
              <a:t>(principais aspectos)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421343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33602" y="274638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CARACTERÍSTICAS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7" name="Picture 6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8" name="Content Placeholder 6"/>
          <p:cNvSpPr>
            <a:spLocks noGrp="1"/>
          </p:cNvSpPr>
          <p:nvPr>
            <p:ph idx="1"/>
          </p:nvPr>
        </p:nvSpPr>
        <p:spPr>
          <a:xfrm>
            <a:off x="1236902" y="2381032"/>
            <a:ext cx="7005398" cy="412136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pt-BR" sz="2400" b="1" dirty="0">
                <a:latin typeface="Arial"/>
                <a:cs typeface="Arial"/>
              </a:rPr>
              <a:t>OPERAÇÃO:</a:t>
            </a:r>
            <a:endParaRPr lang="pt-BR" sz="24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pt-BR" sz="2400" dirty="0">
                <a:latin typeface="Arial"/>
                <a:cs typeface="Arial"/>
              </a:rPr>
              <a:t>Estão espalhadas pela cidade uma grande variedade de lâmpadas e luminárias. Esta diversidade dificulta e aumenta os custos de manutenção e reposição de peças, Dessa forma, para facilitar a manutenção, muitas vezes acaba-se utilizando equipamentos diferentes uns dos outros na mesma via, criando um aspecto visual desagradável.</a:t>
            </a:r>
          </a:p>
          <a:p>
            <a:pPr marL="0" indent="0">
              <a:buNone/>
            </a:pPr>
            <a:endParaRPr lang="pt-BR" sz="24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pt-BR" sz="2400" b="1" dirty="0">
                <a:latin typeface="Arial"/>
                <a:cs typeface="Arial"/>
              </a:rPr>
              <a:t>DIFUSOR:</a:t>
            </a:r>
            <a:endParaRPr lang="pt-BR" sz="24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pt-BR" sz="2400" dirty="0">
                <a:latin typeface="Arial"/>
                <a:cs typeface="Arial"/>
              </a:rPr>
              <a:t>Muitos difusores são opacos e curvos. Estas características, somadas ao mau estado de conservação, fazem com que o fluxo da luminária deprecie muito e não atinja o nível desejado de </a:t>
            </a:r>
            <a:r>
              <a:rPr lang="pt-BR" sz="2400" dirty="0" err="1">
                <a:latin typeface="Arial"/>
                <a:cs typeface="Arial"/>
              </a:rPr>
              <a:t>iluminância</a:t>
            </a:r>
            <a:r>
              <a:rPr lang="pt-BR" sz="2400" dirty="0">
                <a:latin typeface="Arial"/>
                <a:cs typeface="Arial"/>
              </a:rPr>
              <a:t>.</a:t>
            </a:r>
          </a:p>
          <a:p>
            <a:pPr marL="0" indent="0">
              <a:buNone/>
            </a:pPr>
            <a:endParaRPr lang="pt-BR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914399" y="1480207"/>
            <a:ext cx="6273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err="1" smtClean="0">
                <a:solidFill>
                  <a:srgbClr val="EEB634"/>
                </a:solidFill>
                <a:latin typeface="Arial Black"/>
                <a:cs typeface="Arial Black"/>
              </a:rPr>
              <a:t>B</a:t>
            </a:r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) Critérios </a:t>
            </a:r>
            <a:r>
              <a:rPr lang="pt-BR" sz="3600" dirty="0">
                <a:solidFill>
                  <a:srgbClr val="EEB634"/>
                </a:solidFill>
                <a:latin typeface="Arial Black"/>
                <a:cs typeface="Arial Black"/>
              </a:rPr>
              <a:t>e</a:t>
            </a:r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conômicos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8766971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33602" y="274638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CARACTERÍSTICAS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7" name="Picture 6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8" name="Content Placeholder 6"/>
          <p:cNvSpPr>
            <a:spLocks noGrp="1"/>
          </p:cNvSpPr>
          <p:nvPr>
            <p:ph idx="1"/>
          </p:nvPr>
        </p:nvSpPr>
        <p:spPr>
          <a:xfrm>
            <a:off x="1236902" y="2381032"/>
            <a:ext cx="7005398" cy="412136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sz="2400" b="1" dirty="0">
                <a:latin typeface="Arial"/>
                <a:cs typeface="Arial"/>
              </a:rPr>
              <a:t>ALTURA DE </a:t>
            </a:r>
            <a:r>
              <a:rPr lang="pt-BR" sz="2400" b="1" dirty="0" smtClean="0">
                <a:latin typeface="Arial"/>
                <a:cs typeface="Arial"/>
              </a:rPr>
              <a:t>MONTAGEM</a:t>
            </a:r>
            <a:endParaRPr lang="pt-BR" sz="24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pt-BR" sz="2400" dirty="0" smtClean="0">
                <a:latin typeface="Arial"/>
                <a:cs typeface="Arial"/>
              </a:rPr>
              <a:t>	A </a:t>
            </a:r>
            <a:r>
              <a:rPr lang="pt-BR" sz="2400" dirty="0">
                <a:latin typeface="Arial"/>
                <a:cs typeface="Arial"/>
              </a:rPr>
              <a:t>altura de montagem das luminárias é muitas vezes acima do ideal para o local. Esta característica pode demandar maior potência para que se alcance a </a:t>
            </a:r>
            <a:r>
              <a:rPr lang="pt-BR" sz="2400" dirty="0" err="1">
                <a:latin typeface="Arial"/>
                <a:cs typeface="Arial"/>
              </a:rPr>
              <a:t>iluminância</a:t>
            </a:r>
            <a:r>
              <a:rPr lang="pt-BR" sz="2400" dirty="0">
                <a:latin typeface="Arial"/>
                <a:cs typeface="Arial"/>
              </a:rPr>
              <a:t> </a:t>
            </a:r>
            <a:r>
              <a:rPr lang="pt-BR" sz="2400" dirty="0" smtClean="0">
                <a:latin typeface="Arial"/>
                <a:cs typeface="Arial"/>
              </a:rPr>
              <a:t>desejada. Alturas </a:t>
            </a:r>
            <a:r>
              <a:rPr lang="pt-BR" sz="2400" dirty="0">
                <a:latin typeface="Arial"/>
                <a:cs typeface="Arial"/>
              </a:rPr>
              <a:t>menores de montagem podem significar economia em muitos casos.</a:t>
            </a:r>
          </a:p>
          <a:p>
            <a:pPr marL="0" indent="0">
              <a:buNone/>
            </a:pPr>
            <a:endParaRPr lang="pt-BR" sz="24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pt-BR" sz="2400" b="1" dirty="0" smtClean="0">
                <a:latin typeface="Arial"/>
                <a:cs typeface="Arial"/>
              </a:rPr>
              <a:t>POTÊNCIA</a:t>
            </a:r>
            <a:endParaRPr lang="pt-BR" sz="24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pt-BR" sz="2400" dirty="0" smtClean="0">
                <a:latin typeface="Arial"/>
                <a:cs typeface="Arial"/>
              </a:rPr>
              <a:t>	A </a:t>
            </a:r>
            <a:r>
              <a:rPr lang="pt-BR" sz="2400" dirty="0">
                <a:latin typeface="Arial"/>
                <a:cs typeface="Arial"/>
              </a:rPr>
              <a:t>cidade tem suas vias iluminadas, em sua maioria, por lâmpadas de </a:t>
            </a:r>
            <a:r>
              <a:rPr lang="pt-BR" sz="2400" dirty="0" smtClean="0">
                <a:latin typeface="Arial"/>
                <a:cs typeface="Arial"/>
              </a:rPr>
              <a:t>70 a 150 W</a:t>
            </a:r>
            <a:r>
              <a:rPr lang="pt-BR" sz="2400" dirty="0">
                <a:latin typeface="Arial"/>
                <a:cs typeface="Arial"/>
              </a:rPr>
              <a:t>. Esta característica representa uma perspectiva de melhora potencial na economia de potência. </a:t>
            </a:r>
            <a:r>
              <a:rPr lang="pt-BR" sz="2400" dirty="0" smtClean="0">
                <a:latin typeface="Arial"/>
                <a:cs typeface="Arial"/>
              </a:rPr>
              <a:t>A </a:t>
            </a:r>
            <a:r>
              <a:rPr lang="pt-BR" sz="2400" dirty="0">
                <a:latin typeface="Arial"/>
                <a:cs typeface="Arial"/>
              </a:rPr>
              <a:t>troca da tecnologia ou o uso de tecnologias mais avançadas é um importante aliado para se alcançar a redução de </a:t>
            </a:r>
            <a:r>
              <a:rPr lang="pt-BR" sz="2400" dirty="0" smtClean="0">
                <a:latin typeface="Arial"/>
                <a:cs typeface="Arial"/>
              </a:rPr>
              <a:t>potência desejada.</a:t>
            </a:r>
            <a:endParaRPr lang="pt-BR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914399" y="1480207"/>
            <a:ext cx="6273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err="1" smtClean="0">
                <a:solidFill>
                  <a:srgbClr val="EEB634"/>
                </a:solidFill>
                <a:latin typeface="Arial Black"/>
                <a:cs typeface="Arial Black"/>
              </a:rPr>
              <a:t>B</a:t>
            </a:r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) Critérios econômicos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2087700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33602" y="274638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CARACTERÍSTICAS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7" name="Picture 6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8" name="Content Placeholder 6"/>
          <p:cNvSpPr>
            <a:spLocks noGrp="1"/>
          </p:cNvSpPr>
          <p:nvPr>
            <p:ph idx="1"/>
          </p:nvPr>
        </p:nvSpPr>
        <p:spPr>
          <a:xfrm>
            <a:off x="1236902" y="2381032"/>
            <a:ext cx="7005398" cy="41213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BR" sz="2400" b="1" dirty="0" smtClean="0">
                <a:latin typeface="Arial"/>
                <a:cs typeface="Arial"/>
              </a:rPr>
              <a:t>POLUIÇÃO LUMINOSA</a:t>
            </a:r>
            <a:endParaRPr lang="pt-BR" sz="24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pt-BR" sz="1900" dirty="0">
                <a:latin typeface="Arial"/>
                <a:cs typeface="Arial"/>
              </a:rPr>
              <a:t>Em cada tipologia de iluminação proposta nos projetos, será abordada a questão da necessária preservação do céu noturno. Os aparelhos de iluminação serão minuciosamente estudados tecnicamente para que evitem o ofuscamento ou eventuais incômodos, e tenham o melhor </a:t>
            </a:r>
            <a:r>
              <a:rPr lang="pt-BR" sz="1900" dirty="0" smtClean="0">
                <a:latin typeface="Arial"/>
                <a:cs typeface="Arial"/>
              </a:rPr>
              <a:t>desenho, </a:t>
            </a:r>
            <a:r>
              <a:rPr lang="pt-BR" sz="1900" dirty="0">
                <a:latin typeface="Arial"/>
                <a:cs typeface="Arial"/>
              </a:rPr>
              <a:t>a fim de evitar o desperdício de </a:t>
            </a:r>
            <a:r>
              <a:rPr lang="pt-BR" sz="1900" dirty="0" smtClean="0">
                <a:latin typeface="Arial"/>
                <a:cs typeface="Arial"/>
              </a:rPr>
              <a:t>luz. </a:t>
            </a:r>
          </a:p>
          <a:p>
            <a:pPr marL="0" indent="0">
              <a:buNone/>
            </a:pPr>
            <a:endParaRPr lang="pt-BR" sz="19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pt-BR" sz="2400" b="1" dirty="0" smtClean="0">
                <a:latin typeface="Arial"/>
                <a:cs typeface="Arial"/>
              </a:rPr>
              <a:t>INCLINAÇÃO DA LUMINÁRIA</a:t>
            </a:r>
            <a:endParaRPr lang="pt-BR" sz="2400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pt-BR" sz="1900" dirty="0">
                <a:latin typeface="Arial"/>
                <a:cs typeface="Arial"/>
              </a:rPr>
              <a:t>A inclinação da luminária deve ser totalmente limitada para que não haja desperdício da luz ou uso da mesma em uma área indesejada. A inclinação pode vir a iluminar fachadas, por exemplo, onde não se deseja luz, e muitas vez acabam sendo ofuscadas quando ocorre a inclinação excessiva da luminária.</a:t>
            </a:r>
          </a:p>
          <a:p>
            <a:pPr marL="0" indent="0">
              <a:buNone/>
            </a:pPr>
            <a:endParaRPr lang="pt-BR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914399" y="1480207"/>
            <a:ext cx="6273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err="1">
                <a:solidFill>
                  <a:srgbClr val="EEB634"/>
                </a:solidFill>
                <a:latin typeface="Arial Black"/>
                <a:cs typeface="Arial Black"/>
              </a:rPr>
              <a:t>C</a:t>
            </a:r>
            <a:r>
              <a:rPr lang="pt-BR" sz="3600" smtClean="0">
                <a:solidFill>
                  <a:srgbClr val="EEB634"/>
                </a:solidFill>
                <a:latin typeface="Arial Black"/>
                <a:cs typeface="Arial Black"/>
              </a:rPr>
              <a:t>) </a:t>
            </a:r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Critérios Ecológicos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4558436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793485791"/>
              </p:ext>
            </p:extLst>
          </p:nvPr>
        </p:nvGraphicFramePr>
        <p:xfrm>
          <a:off x="1864292" y="3644899"/>
          <a:ext cx="5704907" cy="26898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398418"/>
                <a:gridCol w="2801917"/>
                <a:gridCol w="1504572"/>
              </a:tblGrid>
              <a:tr h="4483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Tipo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Potência ( W 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Quantidade</a:t>
                      </a:r>
                    </a:p>
                  </a:txBody>
                  <a:tcPr marL="12700" marR="12700" marT="12700" marB="0" anchor="ctr"/>
                </a:tc>
              </a:tr>
              <a:tr h="44831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sk-SK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Vapor de Mercúrio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80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3396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4483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125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7368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44831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1025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448310"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915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4483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TOTAL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12704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233602" y="274638"/>
            <a:ext cx="362719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dirty="0" smtClean="0">
                <a:solidFill>
                  <a:srgbClr val="EEB634"/>
                </a:solidFill>
                <a:latin typeface="Arial Black"/>
                <a:cs typeface="Arial Black"/>
              </a:rPr>
              <a:t>Luminárias</a:t>
            </a:r>
            <a:endParaRPr lang="pt-BR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6" name="Picture 5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399" y="1480207"/>
            <a:ext cx="8737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smtClean="0">
                <a:solidFill>
                  <a:srgbClr val="EEB634"/>
                </a:solidFill>
                <a:latin typeface="Arial Black"/>
                <a:cs typeface="Arial Black"/>
              </a:rPr>
              <a:t>Situação atual</a:t>
            </a:r>
            <a:endParaRPr lang="en-US" sz="3600" dirty="0"/>
          </a:p>
        </p:txBody>
      </p:sp>
      <p:sp>
        <p:nvSpPr>
          <p:cNvPr id="2" name="Rectangle 1"/>
          <p:cNvSpPr/>
          <p:nvPr/>
        </p:nvSpPr>
        <p:spPr>
          <a:xfrm>
            <a:off x="1244598" y="2505670"/>
            <a:ext cx="69977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Arial"/>
                <a:cs typeface="Arial"/>
              </a:rPr>
              <a:t>A tabela a seguir mostra o levantamento das lâmpadas atualmente utilizadas na iluminação publica de </a:t>
            </a:r>
            <a:r>
              <a:rPr lang="pt-BR" dirty="0" smtClean="0">
                <a:latin typeface="Arial"/>
                <a:cs typeface="Arial"/>
              </a:rPr>
              <a:t>Uberaba:</a:t>
            </a:r>
            <a:endParaRPr lang="pt-BR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2176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33602" y="274638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dirty="0" smtClean="0">
                <a:solidFill>
                  <a:srgbClr val="EEB634"/>
                </a:solidFill>
                <a:latin typeface="Arial Black"/>
                <a:cs typeface="Arial Black"/>
              </a:rPr>
              <a:t>Lâmpadas</a:t>
            </a:r>
            <a:endParaRPr lang="pt-BR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7" name="Picture 6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8" name="Content Placeholder 6"/>
          <p:cNvSpPr>
            <a:spLocks noGrp="1"/>
          </p:cNvSpPr>
          <p:nvPr>
            <p:ph idx="1"/>
          </p:nvPr>
        </p:nvSpPr>
        <p:spPr>
          <a:xfrm>
            <a:off x="233602" y="2546132"/>
            <a:ext cx="7292428" cy="318156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pt-BR" sz="1800" b="1" dirty="0" smtClean="0"/>
              <a:t>Características</a:t>
            </a:r>
            <a:endParaRPr lang="pt-BR" sz="1800" dirty="0"/>
          </a:p>
          <a:p>
            <a:pPr lvl="0"/>
            <a:endParaRPr lang="pt-BR" sz="1800" dirty="0"/>
          </a:p>
          <a:p>
            <a:pPr marL="0" indent="0">
              <a:buClr>
                <a:srgbClr val="231F20"/>
              </a:buClr>
              <a:buNone/>
              <a:tabLst>
                <a:tab pos="146685" algn="l"/>
              </a:tabLst>
            </a:pPr>
            <a:r>
              <a:rPr lang="pt-BR" sz="1800" spc="30" dirty="0">
                <a:solidFill>
                  <a:srgbClr val="231F20"/>
                </a:solidFill>
                <a:latin typeface="Sakkal Majalla"/>
                <a:cs typeface="Sakkal Majalla"/>
              </a:rPr>
              <a:t>Eficáci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a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dirty="0">
                <a:solidFill>
                  <a:srgbClr val="231F20"/>
                </a:solidFill>
                <a:latin typeface="Sakkal Majalla"/>
                <a:cs typeface="Sakkal Majalla"/>
              </a:rPr>
              <a:t>: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3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5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à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5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5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 err="1">
                <a:solidFill>
                  <a:srgbClr val="231F20"/>
                </a:solidFill>
                <a:latin typeface="Sakkal Majalla"/>
                <a:cs typeface="Sakkal Majalla"/>
              </a:rPr>
              <a:t>lm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/</a:t>
            </a:r>
            <a:r>
              <a:rPr lang="pt-BR" sz="1800" spc="35" dirty="0" smtClean="0">
                <a:solidFill>
                  <a:srgbClr val="231F20"/>
                </a:solidFill>
                <a:latin typeface="Sakkal Majalla"/>
                <a:cs typeface="Sakkal Majalla"/>
              </a:rPr>
              <a:t>W</a:t>
            </a:r>
            <a:endParaRPr lang="pt-BR" sz="1800" dirty="0">
              <a:latin typeface="Sakkal Majalla"/>
              <a:cs typeface="Sakkal Majalla"/>
            </a:endParaRPr>
          </a:p>
          <a:p>
            <a:pPr marL="12065" indent="0">
              <a:lnSpc>
                <a:spcPts val="1800"/>
              </a:lnSpc>
              <a:buClr>
                <a:srgbClr val="231F20"/>
              </a:buClr>
              <a:buNone/>
              <a:tabLst>
                <a:tab pos="146685" algn="l"/>
              </a:tabLst>
            </a:pP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Vid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a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média</a:t>
            </a:r>
            <a:r>
              <a:rPr lang="pt-BR" sz="1800" dirty="0">
                <a:solidFill>
                  <a:srgbClr val="231F20"/>
                </a:solidFill>
                <a:latin typeface="Sakkal Majalla"/>
                <a:cs typeface="Sakkal Majalla"/>
              </a:rPr>
              <a:t>: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16.00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0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 smtClean="0">
                <a:solidFill>
                  <a:srgbClr val="231F20"/>
                </a:solidFill>
                <a:latin typeface="Sakkal Majalla"/>
                <a:cs typeface="Sakkal Majalla"/>
              </a:rPr>
              <a:t>ho</a:t>
            </a:r>
            <a:r>
              <a:rPr lang="pt-BR" sz="1800" spc="15" dirty="0" smtClean="0">
                <a:solidFill>
                  <a:srgbClr val="231F20"/>
                </a:solidFill>
                <a:latin typeface="Sakkal Majalla"/>
                <a:cs typeface="Sakkal Majalla"/>
              </a:rPr>
              <a:t>r</a:t>
            </a:r>
            <a:r>
              <a:rPr lang="pt-BR" sz="1800" spc="30" dirty="0" smtClean="0">
                <a:solidFill>
                  <a:srgbClr val="231F20"/>
                </a:solidFill>
                <a:latin typeface="Sakkal Majalla"/>
                <a:cs typeface="Sakkal Majalla"/>
              </a:rPr>
              <a:t>as</a:t>
            </a:r>
            <a:endParaRPr lang="pt-BR" sz="1800" dirty="0">
              <a:latin typeface="Sakkal Majalla"/>
              <a:cs typeface="Sakkal Majalla"/>
            </a:endParaRPr>
          </a:p>
          <a:p>
            <a:pPr marL="12065" indent="0">
              <a:lnSpc>
                <a:spcPts val="1800"/>
              </a:lnSpc>
              <a:buClr>
                <a:srgbClr val="231F20"/>
              </a:buClr>
              <a:buNone/>
              <a:tabLst>
                <a:tab pos="146685" algn="l"/>
              </a:tabLst>
            </a:pPr>
            <a:r>
              <a:rPr lang="pt-BR" sz="1800" spc="-75" dirty="0">
                <a:solidFill>
                  <a:srgbClr val="231F20"/>
                </a:solidFill>
                <a:latin typeface="Sakkal Majalla"/>
                <a:cs typeface="Sakkal Majalla"/>
              </a:rPr>
              <a:t>T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empe</a:t>
            </a:r>
            <a:r>
              <a:rPr lang="pt-BR" sz="1800" spc="15" dirty="0">
                <a:solidFill>
                  <a:srgbClr val="231F20"/>
                </a:solidFill>
                <a:latin typeface="Sakkal Majalla"/>
                <a:cs typeface="Sakkal Majalla"/>
              </a:rPr>
              <a:t>r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atu</a:t>
            </a:r>
            <a:r>
              <a:rPr lang="pt-BR" sz="1800" spc="15" dirty="0">
                <a:solidFill>
                  <a:srgbClr val="231F20"/>
                </a:solidFill>
                <a:latin typeface="Sakkal Majalla"/>
                <a:cs typeface="Sakkal Majalla"/>
              </a:rPr>
              <a:t>r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a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d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e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Cor</a:t>
            </a:r>
            <a:r>
              <a:rPr lang="pt-BR" sz="1800" dirty="0">
                <a:solidFill>
                  <a:srgbClr val="231F20"/>
                </a:solidFill>
                <a:latin typeface="Sakkal Majalla"/>
                <a:cs typeface="Sakkal Majalla"/>
              </a:rPr>
              <a:t>: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entr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e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3.90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0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e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4.30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0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5" dirty="0" err="1">
                <a:solidFill>
                  <a:srgbClr val="231F20"/>
                </a:solidFill>
                <a:latin typeface="Sakkal Majalla"/>
                <a:cs typeface="Sakkal Majalla"/>
              </a:rPr>
              <a:t>K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endParaRPr lang="pt-BR" sz="1800" spc="65" dirty="0" smtClean="0">
              <a:solidFill>
                <a:srgbClr val="231F20"/>
              </a:solidFill>
              <a:latin typeface="Sakkal Majalla"/>
              <a:cs typeface="Sakkal Majalla"/>
            </a:endParaRPr>
          </a:p>
          <a:p>
            <a:pPr marL="12065" indent="0">
              <a:lnSpc>
                <a:spcPts val="1800"/>
              </a:lnSpc>
              <a:buClr>
                <a:srgbClr val="231F20"/>
              </a:buClr>
              <a:buNone/>
              <a:tabLst>
                <a:tab pos="146685" algn="l"/>
              </a:tabLst>
            </a:pPr>
            <a:r>
              <a:rPr lang="pt-BR" sz="1800" spc="35" dirty="0" smtClean="0">
                <a:solidFill>
                  <a:srgbClr val="231F20"/>
                </a:solidFill>
                <a:latin typeface="Sakkal Majalla"/>
                <a:cs typeface="Sakkal Majalla"/>
              </a:rPr>
              <a:t>(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aparênci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a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d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e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b</a:t>
            </a:r>
            <a:r>
              <a:rPr lang="pt-BR" sz="1800" spc="15" dirty="0">
                <a:solidFill>
                  <a:srgbClr val="231F20"/>
                </a:solidFill>
                <a:latin typeface="Sakkal Majalla"/>
                <a:cs typeface="Sakkal Majalla"/>
              </a:rPr>
              <a:t>r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anc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o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azulado</a:t>
            </a:r>
            <a:r>
              <a:rPr lang="pt-BR" sz="1800" spc="35" dirty="0" smtClean="0">
                <a:solidFill>
                  <a:srgbClr val="231F20"/>
                </a:solidFill>
                <a:latin typeface="Sakkal Majalla"/>
                <a:cs typeface="Sakkal Majalla"/>
              </a:rPr>
              <a:t>)</a:t>
            </a:r>
            <a:endParaRPr lang="pt-BR" sz="1800" dirty="0">
              <a:latin typeface="Sakkal Majalla"/>
              <a:cs typeface="Sakkal Majalla"/>
            </a:endParaRPr>
          </a:p>
          <a:p>
            <a:pPr marL="12065" indent="0">
              <a:lnSpc>
                <a:spcPts val="1800"/>
              </a:lnSpc>
              <a:buClr>
                <a:srgbClr val="231F20"/>
              </a:buClr>
              <a:buNone/>
              <a:tabLst>
                <a:tab pos="146685" algn="l"/>
              </a:tabLst>
            </a:pP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IRC</a:t>
            </a:r>
            <a:r>
              <a:rPr lang="pt-BR" sz="1800" dirty="0">
                <a:solidFill>
                  <a:srgbClr val="231F20"/>
                </a:solidFill>
                <a:latin typeface="Sakkal Majalla"/>
                <a:cs typeface="Sakkal Majalla"/>
              </a:rPr>
              <a:t>: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3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5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à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5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5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0" dirty="0">
                <a:solidFill>
                  <a:srgbClr val="231F20"/>
                </a:solidFill>
                <a:latin typeface="Sakkal Majalla"/>
                <a:cs typeface="Sakkal Majalla"/>
              </a:rPr>
              <a:t>(</a:t>
            </a:r>
            <a:r>
              <a:rPr lang="pt-BR" sz="1800" spc="30" dirty="0" smtClean="0">
                <a:solidFill>
                  <a:srgbClr val="231F20"/>
                </a:solidFill>
                <a:latin typeface="Sakkal Majalla"/>
                <a:cs typeface="Sakkal Majalla"/>
              </a:rPr>
              <a:t>ruim</a:t>
            </a:r>
            <a:r>
              <a:rPr lang="pt-BR" sz="1800" dirty="0" smtClean="0">
                <a:solidFill>
                  <a:srgbClr val="231F20"/>
                </a:solidFill>
                <a:latin typeface="Sakkal Majalla"/>
                <a:cs typeface="Sakkal Majalla"/>
              </a:rPr>
              <a:t>)</a:t>
            </a:r>
            <a:endParaRPr lang="pt-BR" sz="1800" dirty="0">
              <a:latin typeface="Sakkal Majalla"/>
              <a:cs typeface="Sakkal Majalla"/>
            </a:endParaRPr>
          </a:p>
          <a:p>
            <a:pPr marL="0" marR="12700" indent="0">
              <a:lnSpc>
                <a:spcPts val="1800"/>
              </a:lnSpc>
              <a:spcBef>
                <a:spcPts val="40"/>
              </a:spcBef>
              <a:buClr>
                <a:srgbClr val="231F20"/>
              </a:buClr>
              <a:buNone/>
              <a:tabLst>
                <a:tab pos="123825" algn="l"/>
              </a:tabLst>
            </a:pP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Usos</a:t>
            </a:r>
            <a:r>
              <a:rPr lang="pt-BR" sz="1800" dirty="0">
                <a:solidFill>
                  <a:srgbClr val="231F20"/>
                </a:solidFill>
                <a:latin typeface="Sakkal Majalla"/>
                <a:cs typeface="Sakkal Majalla"/>
              </a:rPr>
              <a:t>: </a:t>
            </a:r>
            <a:r>
              <a:rPr lang="pt-BR" sz="1800" spc="-80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Iluminaçã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o </a:t>
            </a:r>
            <a:r>
              <a:rPr lang="pt-BR" sz="1800" spc="-80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pública</a:t>
            </a:r>
            <a:r>
              <a:rPr lang="pt-BR" sz="1800" dirty="0">
                <a:solidFill>
                  <a:srgbClr val="231F20"/>
                </a:solidFill>
                <a:latin typeface="Sakkal Majalla"/>
                <a:cs typeface="Sakkal Majalla"/>
              </a:rPr>
              <a:t>, </a:t>
            </a:r>
            <a:r>
              <a:rPr lang="pt-BR" sz="1800" spc="-80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Galpõe</a:t>
            </a:r>
            <a:r>
              <a:rPr lang="pt-BR" sz="1800" dirty="0">
                <a:solidFill>
                  <a:srgbClr val="231F20"/>
                </a:solidFill>
                <a:latin typeface="Sakkal Majalla"/>
                <a:cs typeface="Sakkal Majalla"/>
              </a:rPr>
              <a:t>s </a:t>
            </a:r>
            <a:r>
              <a:rPr lang="pt-BR" sz="1800" spc="-80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0" dirty="0">
                <a:solidFill>
                  <a:srgbClr val="231F20"/>
                </a:solidFill>
                <a:latin typeface="Sakkal Majalla"/>
                <a:cs typeface="Sakkal Majalla"/>
              </a:rPr>
              <a:t>industriais</a:t>
            </a:r>
            <a:r>
              <a:rPr lang="pt-BR" sz="1800" dirty="0">
                <a:solidFill>
                  <a:srgbClr val="231F20"/>
                </a:solidFill>
                <a:latin typeface="Sakkal Majalla"/>
                <a:cs typeface="Sakkal Majalla"/>
              </a:rPr>
              <a:t>, </a:t>
            </a:r>
            <a:r>
              <a:rPr lang="pt-BR" sz="1800" spc="-80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endParaRPr lang="pt-BR" sz="1800" spc="-80" dirty="0" smtClean="0">
              <a:solidFill>
                <a:srgbClr val="231F20"/>
              </a:solidFill>
              <a:latin typeface="Sakkal Majalla"/>
              <a:cs typeface="Sakkal Majalla"/>
            </a:endParaRPr>
          </a:p>
          <a:p>
            <a:pPr marL="0" marR="12700" indent="0">
              <a:lnSpc>
                <a:spcPts val="1800"/>
              </a:lnSpc>
              <a:spcBef>
                <a:spcPts val="40"/>
              </a:spcBef>
              <a:buClr>
                <a:srgbClr val="231F20"/>
              </a:buClr>
              <a:buNone/>
              <a:tabLst>
                <a:tab pos="123825" algn="l"/>
              </a:tabLst>
            </a:pPr>
            <a:r>
              <a:rPr lang="pt-BR" sz="1800" spc="35" dirty="0" smtClean="0">
                <a:solidFill>
                  <a:srgbClr val="231F20"/>
                </a:solidFill>
                <a:latin typeface="Sakkal Majalla"/>
                <a:cs typeface="Sakkal Majalla"/>
              </a:rPr>
              <a:t>Fachadas</a:t>
            </a:r>
            <a:r>
              <a:rPr lang="pt-BR" sz="1800" dirty="0">
                <a:solidFill>
                  <a:srgbClr val="231F20"/>
                </a:solidFill>
                <a:latin typeface="Sakkal Majalla"/>
                <a:cs typeface="Sakkal Majalla"/>
              </a:rPr>
              <a:t>, </a:t>
            </a:r>
            <a:r>
              <a:rPr lang="pt-BR" sz="1800" spc="-80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iluminaçã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o </a:t>
            </a:r>
            <a:r>
              <a:rPr lang="pt-BR" sz="1800" spc="-80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0" dirty="0">
                <a:solidFill>
                  <a:srgbClr val="231F20"/>
                </a:solidFill>
                <a:latin typeface="Sakkal Majalla"/>
                <a:cs typeface="Sakkal Majalla"/>
              </a:rPr>
              <a:t>esportiva,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Monumentos.</a:t>
            </a:r>
            <a:endParaRPr lang="pt-BR" sz="1800" dirty="0">
              <a:latin typeface="Sakkal Majalla"/>
              <a:cs typeface="Sakkal Majall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399" y="1480207"/>
            <a:ext cx="5156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Vapor de Mercúrio</a:t>
            </a:r>
            <a:endParaRPr lang="en-US" sz="3600" dirty="0"/>
          </a:p>
        </p:txBody>
      </p:sp>
      <p:sp>
        <p:nvSpPr>
          <p:cNvPr id="10" name="object 17"/>
          <p:cNvSpPr/>
          <p:nvPr/>
        </p:nvSpPr>
        <p:spPr>
          <a:xfrm>
            <a:off x="5221953" y="2645664"/>
            <a:ext cx="4161936" cy="36994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="" xmlns:p14="http://schemas.microsoft.com/office/powerpoint/2010/main" val="33753326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86698994"/>
              </p:ext>
            </p:extLst>
          </p:nvPr>
        </p:nvGraphicFramePr>
        <p:xfrm>
          <a:off x="1722969" y="2456260"/>
          <a:ext cx="5803899" cy="3570288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611280"/>
                <a:gridCol w="2236063"/>
                <a:gridCol w="1956556"/>
              </a:tblGrid>
              <a:tr h="4462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Tipo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Potência ( W 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Quantidade</a:t>
                      </a:r>
                    </a:p>
                  </a:txBody>
                  <a:tcPr marL="12700" marR="12700" marT="12700" marB="0" anchor="ctr"/>
                </a:tc>
              </a:tr>
              <a:tr h="44628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ES_tradnl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Vapor de </a:t>
                      </a:r>
                      <a:r>
                        <a:rPr lang="es-ES_tradnl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Sódio</a:t>
                      </a:r>
                      <a:endParaRPr lang="es-ES_tradnl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70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4409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4462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11927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4462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150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6840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4462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4643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446286">
                <a:tc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350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26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446286">
                <a:tc>
                  <a:txBody>
                    <a:bodyPr/>
                    <a:lstStyle/>
                    <a:p>
                      <a:pPr algn="ctr" fontAlgn="b"/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2116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4462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TOTAL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29961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233602" y="274638"/>
            <a:ext cx="362719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dirty="0" smtClean="0">
                <a:solidFill>
                  <a:srgbClr val="EEB634"/>
                </a:solidFill>
                <a:latin typeface="Arial Black"/>
                <a:cs typeface="Arial Black"/>
              </a:rPr>
              <a:t>Luminárias</a:t>
            </a:r>
            <a:endParaRPr lang="pt-BR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6" name="Picture 5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399" y="1480207"/>
            <a:ext cx="8737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Situação atual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5455660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9"/>
          <p:cNvSpPr/>
          <p:nvPr/>
        </p:nvSpPr>
        <p:spPr>
          <a:xfrm>
            <a:off x="5955576" y="2411336"/>
            <a:ext cx="3090837" cy="46701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33602" y="274638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dirty="0" smtClean="0">
                <a:solidFill>
                  <a:srgbClr val="EEB634"/>
                </a:solidFill>
                <a:latin typeface="Arial Black"/>
                <a:cs typeface="Arial Black"/>
              </a:rPr>
              <a:t>Lâmpadas</a:t>
            </a:r>
            <a:endParaRPr lang="pt-BR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7" name="Picture 6" descr="brasiluz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8" name="Content Placeholder 6"/>
          <p:cNvSpPr>
            <a:spLocks noGrp="1"/>
          </p:cNvSpPr>
          <p:nvPr>
            <p:ph idx="1"/>
          </p:nvPr>
        </p:nvSpPr>
        <p:spPr>
          <a:xfrm>
            <a:off x="233602" y="2546132"/>
            <a:ext cx="7292428" cy="318156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pt-BR" sz="1800" b="1" dirty="0" smtClean="0"/>
              <a:t>Características</a:t>
            </a:r>
            <a:endParaRPr lang="pt-BR" sz="1800" dirty="0" smtClean="0"/>
          </a:p>
          <a:p>
            <a:pPr lvl="0"/>
            <a:endParaRPr lang="pt-BR" sz="1050" dirty="0"/>
          </a:p>
          <a:p>
            <a:pPr marL="12065" indent="0">
              <a:buClr>
                <a:srgbClr val="231F20"/>
              </a:buClr>
              <a:buNone/>
              <a:tabLst>
                <a:tab pos="111760" algn="l"/>
              </a:tabLst>
            </a:pPr>
            <a:r>
              <a:rPr lang="pt-BR" sz="1800" spc="30" dirty="0">
                <a:solidFill>
                  <a:srgbClr val="231F20"/>
                </a:solidFill>
                <a:latin typeface="Sakkal Majalla"/>
                <a:cs typeface="Sakkal Majalla"/>
              </a:rPr>
              <a:t>Eficácia</a:t>
            </a:r>
            <a:r>
              <a:rPr lang="pt-BR" sz="1800" dirty="0">
                <a:solidFill>
                  <a:srgbClr val="231F20"/>
                </a:solidFill>
                <a:latin typeface="Sakkal Majalla"/>
                <a:cs typeface="Sakkal Majalla"/>
              </a:rPr>
              <a:t>: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8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5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a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 smtClean="0">
                <a:solidFill>
                  <a:srgbClr val="231F20"/>
                </a:solidFill>
                <a:latin typeface="Sakkal Majalla"/>
                <a:cs typeface="Sakkal Majalla"/>
              </a:rPr>
              <a:t>15</a:t>
            </a:r>
            <a:r>
              <a:rPr lang="pt-BR" sz="1800" spc="5" dirty="0" smtClean="0">
                <a:solidFill>
                  <a:srgbClr val="231F20"/>
                </a:solidFill>
                <a:latin typeface="Sakkal Majalla"/>
                <a:cs typeface="Sakkal Majalla"/>
              </a:rPr>
              <a:t>0</a:t>
            </a:r>
            <a:r>
              <a:rPr lang="pt-BR" sz="1800" spc="65" dirty="0" smtClean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 err="1" smtClean="0">
                <a:solidFill>
                  <a:srgbClr val="231F20"/>
                </a:solidFill>
                <a:latin typeface="Sakkal Majalla"/>
                <a:cs typeface="Sakkal Majalla"/>
              </a:rPr>
              <a:t>lm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/</a:t>
            </a:r>
            <a:r>
              <a:rPr lang="pt-BR" sz="1800" spc="35" dirty="0" smtClean="0">
                <a:solidFill>
                  <a:srgbClr val="231F20"/>
                </a:solidFill>
                <a:latin typeface="Sakkal Majalla"/>
                <a:cs typeface="Sakkal Majalla"/>
              </a:rPr>
              <a:t>W</a:t>
            </a:r>
            <a:endParaRPr lang="pt-BR" sz="1800" dirty="0">
              <a:latin typeface="Sakkal Majalla"/>
              <a:cs typeface="Sakkal Majalla"/>
            </a:endParaRPr>
          </a:p>
          <a:p>
            <a:pPr marL="12065" indent="0">
              <a:lnSpc>
                <a:spcPts val="1800"/>
              </a:lnSpc>
              <a:buClr>
                <a:srgbClr val="231F20"/>
              </a:buClr>
              <a:buNone/>
              <a:tabLst>
                <a:tab pos="111760" algn="l"/>
              </a:tabLst>
            </a:pP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Vid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a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média</a:t>
            </a:r>
            <a:r>
              <a:rPr lang="pt-BR" sz="1800" dirty="0">
                <a:solidFill>
                  <a:srgbClr val="231F20"/>
                </a:solidFill>
                <a:latin typeface="Sakkal Majalla"/>
                <a:cs typeface="Sakkal Majalla"/>
              </a:rPr>
              <a:t>: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2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4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00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0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ho</a:t>
            </a:r>
            <a:r>
              <a:rPr lang="pt-BR" sz="1800" spc="15" dirty="0">
                <a:solidFill>
                  <a:srgbClr val="231F20"/>
                </a:solidFill>
                <a:latin typeface="Sakkal Majalla"/>
                <a:cs typeface="Sakkal Majalla"/>
              </a:rPr>
              <a:t>r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a</a:t>
            </a:r>
            <a:r>
              <a:rPr lang="pt-BR" sz="1800" dirty="0">
                <a:solidFill>
                  <a:srgbClr val="231F20"/>
                </a:solidFill>
                <a:latin typeface="Sakkal Majalla"/>
                <a:cs typeface="Sakkal Majalla"/>
              </a:rPr>
              <a:t>s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a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3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2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00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0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 smtClean="0">
                <a:solidFill>
                  <a:srgbClr val="231F20"/>
                </a:solidFill>
                <a:latin typeface="Sakkal Majalla"/>
                <a:cs typeface="Sakkal Majalla"/>
              </a:rPr>
              <a:t>ho</a:t>
            </a:r>
            <a:r>
              <a:rPr lang="pt-BR" sz="1800" spc="15" dirty="0" smtClean="0">
                <a:solidFill>
                  <a:srgbClr val="231F20"/>
                </a:solidFill>
                <a:latin typeface="Sakkal Majalla"/>
                <a:cs typeface="Sakkal Majalla"/>
              </a:rPr>
              <a:t>r</a:t>
            </a:r>
            <a:r>
              <a:rPr lang="pt-BR" sz="1800" spc="30" dirty="0" smtClean="0">
                <a:solidFill>
                  <a:srgbClr val="231F20"/>
                </a:solidFill>
                <a:latin typeface="Sakkal Majalla"/>
                <a:cs typeface="Sakkal Majalla"/>
              </a:rPr>
              <a:t>as</a:t>
            </a:r>
            <a:endParaRPr lang="pt-BR" sz="1800" dirty="0">
              <a:latin typeface="Sakkal Majalla"/>
              <a:cs typeface="Sakkal Majalla"/>
            </a:endParaRPr>
          </a:p>
          <a:p>
            <a:pPr marL="12065" indent="0">
              <a:lnSpc>
                <a:spcPts val="1800"/>
              </a:lnSpc>
              <a:buClr>
                <a:srgbClr val="231F20"/>
              </a:buClr>
              <a:buNone/>
              <a:tabLst>
                <a:tab pos="111760" algn="l"/>
              </a:tabLst>
            </a:pPr>
            <a:r>
              <a:rPr lang="pt-BR" sz="1800" spc="-75" dirty="0">
                <a:solidFill>
                  <a:srgbClr val="231F20"/>
                </a:solidFill>
                <a:latin typeface="Sakkal Majalla"/>
                <a:cs typeface="Sakkal Majalla"/>
              </a:rPr>
              <a:t>T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empe</a:t>
            </a:r>
            <a:r>
              <a:rPr lang="pt-BR" sz="1800" spc="15" dirty="0">
                <a:solidFill>
                  <a:srgbClr val="231F20"/>
                </a:solidFill>
                <a:latin typeface="Sakkal Majalla"/>
                <a:cs typeface="Sakkal Majalla"/>
              </a:rPr>
              <a:t>r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atu</a:t>
            </a:r>
            <a:r>
              <a:rPr lang="pt-BR" sz="1800" spc="15" dirty="0">
                <a:solidFill>
                  <a:srgbClr val="231F20"/>
                </a:solidFill>
                <a:latin typeface="Sakkal Majalla"/>
                <a:cs typeface="Sakkal Majalla"/>
              </a:rPr>
              <a:t>r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a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d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e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cor</a:t>
            </a:r>
            <a:r>
              <a:rPr lang="pt-BR" sz="1800" dirty="0">
                <a:solidFill>
                  <a:srgbClr val="231F20"/>
                </a:solidFill>
                <a:latin typeface="Sakkal Majalla"/>
                <a:cs typeface="Sakkal Majalla"/>
              </a:rPr>
              <a:t>: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entr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e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195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0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e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200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0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5" dirty="0" err="1">
                <a:solidFill>
                  <a:srgbClr val="231F20"/>
                </a:solidFill>
                <a:latin typeface="Sakkal Majalla"/>
                <a:cs typeface="Sakkal Majalla"/>
              </a:rPr>
              <a:t>K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endParaRPr lang="pt-BR" sz="1800" spc="65" dirty="0" smtClean="0">
              <a:solidFill>
                <a:srgbClr val="231F20"/>
              </a:solidFill>
              <a:latin typeface="Sakkal Majalla"/>
              <a:cs typeface="Sakkal Majalla"/>
            </a:endParaRPr>
          </a:p>
          <a:p>
            <a:pPr marL="12065" indent="0">
              <a:lnSpc>
                <a:spcPts val="1800"/>
              </a:lnSpc>
              <a:buClr>
                <a:srgbClr val="231F20"/>
              </a:buClr>
              <a:buNone/>
              <a:tabLst>
                <a:tab pos="111760" algn="l"/>
              </a:tabLst>
            </a:pPr>
            <a:r>
              <a:rPr lang="pt-BR" sz="1800" spc="35" dirty="0" smtClean="0">
                <a:solidFill>
                  <a:srgbClr val="231F20"/>
                </a:solidFill>
                <a:latin typeface="Sakkal Majalla"/>
                <a:cs typeface="Sakkal Majalla"/>
              </a:rPr>
              <a:t>(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aparênci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a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0" dirty="0">
                <a:solidFill>
                  <a:srgbClr val="231F20"/>
                </a:solidFill>
                <a:latin typeface="Sakkal Majalla"/>
                <a:cs typeface="Sakkal Majalla"/>
              </a:rPr>
              <a:t>la</a:t>
            </a:r>
            <a:r>
              <a:rPr lang="pt-BR" sz="1800" spc="15" dirty="0">
                <a:solidFill>
                  <a:srgbClr val="231F20"/>
                </a:solidFill>
                <a:latin typeface="Sakkal Majalla"/>
                <a:cs typeface="Sakkal Majalla"/>
              </a:rPr>
              <a:t>r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anja-amarelado</a:t>
            </a:r>
            <a:r>
              <a:rPr lang="pt-BR" sz="1800" spc="35" dirty="0" smtClean="0">
                <a:solidFill>
                  <a:srgbClr val="231F20"/>
                </a:solidFill>
                <a:latin typeface="Sakkal Majalla"/>
                <a:cs typeface="Sakkal Majalla"/>
              </a:rPr>
              <a:t>)</a:t>
            </a:r>
            <a:endParaRPr lang="pt-BR" sz="1800" dirty="0">
              <a:latin typeface="Sakkal Majalla"/>
              <a:cs typeface="Sakkal Majalla"/>
            </a:endParaRPr>
          </a:p>
          <a:p>
            <a:pPr marL="12065" indent="0">
              <a:lnSpc>
                <a:spcPts val="1800"/>
              </a:lnSpc>
              <a:buClr>
                <a:srgbClr val="231F20"/>
              </a:buClr>
              <a:buNone/>
              <a:tabLst>
                <a:tab pos="111760" algn="l"/>
              </a:tabLst>
            </a:pP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IRC</a:t>
            </a:r>
            <a:r>
              <a:rPr lang="pt-BR" sz="1800" dirty="0">
                <a:solidFill>
                  <a:srgbClr val="231F20"/>
                </a:solidFill>
                <a:latin typeface="Sakkal Majalla"/>
                <a:cs typeface="Sakkal Majalla"/>
              </a:rPr>
              <a:t>: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2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0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a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2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5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(muit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o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ruim</a:t>
            </a:r>
            <a:r>
              <a:rPr lang="pt-BR" sz="1800" dirty="0">
                <a:solidFill>
                  <a:srgbClr val="231F20"/>
                </a:solidFill>
                <a:latin typeface="Sakkal Majalla"/>
                <a:cs typeface="Sakkal Majalla"/>
              </a:rPr>
              <a:t>)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endParaRPr lang="pt-BR" sz="1800" dirty="0">
              <a:latin typeface="Sakkal Majalla"/>
              <a:cs typeface="Sakkal Majalla"/>
            </a:endParaRPr>
          </a:p>
          <a:p>
            <a:pPr marL="12065" indent="0">
              <a:lnSpc>
                <a:spcPts val="1800"/>
              </a:lnSpc>
              <a:buClr>
                <a:srgbClr val="231F20"/>
              </a:buClr>
              <a:buNone/>
              <a:tabLst>
                <a:tab pos="111760" algn="l"/>
              </a:tabLst>
            </a:pP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Usos</a:t>
            </a:r>
            <a:r>
              <a:rPr lang="pt-BR" sz="1800" dirty="0">
                <a:solidFill>
                  <a:srgbClr val="231F20"/>
                </a:solidFill>
                <a:latin typeface="Sakkal Majalla"/>
                <a:cs typeface="Sakkal Majalla"/>
              </a:rPr>
              <a:t>: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5" dirty="0">
                <a:solidFill>
                  <a:srgbClr val="231F20"/>
                </a:solidFill>
                <a:latin typeface="Sakkal Majalla"/>
                <a:cs typeface="Sakkal Majalla"/>
              </a:rPr>
              <a:t>Iluminaçã</a:t>
            </a:r>
            <a:r>
              <a:rPr lang="pt-BR" sz="1800" spc="5" dirty="0">
                <a:solidFill>
                  <a:srgbClr val="231F20"/>
                </a:solidFill>
                <a:latin typeface="Sakkal Majalla"/>
                <a:cs typeface="Sakkal Majalla"/>
              </a:rPr>
              <a:t>o</a:t>
            </a:r>
            <a:r>
              <a:rPr lang="pt-BR" sz="1800" spc="65" dirty="0">
                <a:solidFill>
                  <a:srgbClr val="231F20"/>
                </a:solidFill>
                <a:latin typeface="Sakkal Majalla"/>
                <a:cs typeface="Sakkal Majalla"/>
              </a:rPr>
              <a:t> </a:t>
            </a:r>
            <a:r>
              <a:rPr lang="pt-BR" sz="1800" spc="30" dirty="0" smtClean="0">
                <a:solidFill>
                  <a:srgbClr val="231F20"/>
                </a:solidFill>
                <a:latin typeface="Sakkal Majalla"/>
                <a:cs typeface="Sakkal Majalla"/>
              </a:rPr>
              <a:t>pública</a:t>
            </a:r>
            <a:endParaRPr lang="pt-BR" sz="1800" dirty="0">
              <a:latin typeface="Sakkal Majalla"/>
              <a:cs typeface="Sakkal Majall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14399" y="1480207"/>
            <a:ext cx="5156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Vapor de Sódio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29809633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236320325"/>
              </p:ext>
            </p:extLst>
          </p:nvPr>
        </p:nvGraphicFramePr>
        <p:xfrm>
          <a:off x="1511299" y="2409230"/>
          <a:ext cx="4009098" cy="267970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455400"/>
                <a:gridCol w="1553698"/>
              </a:tblGrid>
              <a:tr h="669925"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TIPO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Quantidade</a:t>
                      </a:r>
                    </a:p>
                  </a:txBody>
                  <a:tcPr marL="12700" marR="12700" marT="12700" marB="0" anchor="ctr"/>
                </a:tc>
              </a:tr>
              <a:tr h="669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Vapor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de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sódio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29961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669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Vapor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de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mercúrio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12704 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  <a:tr h="669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TOTAL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cs typeface="Arial"/>
                        </a:rPr>
                        <a:t>42665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  <a:cs typeface="Arial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233602" y="274638"/>
            <a:ext cx="362719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dirty="0" smtClean="0">
                <a:solidFill>
                  <a:srgbClr val="EEB634"/>
                </a:solidFill>
                <a:latin typeface="Arial Black"/>
                <a:cs typeface="Arial Black"/>
              </a:rPr>
              <a:t>Luminárias</a:t>
            </a:r>
            <a:endParaRPr lang="pt-BR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6" name="Picture 5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399" y="1480207"/>
            <a:ext cx="61341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Situação atual (Total)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1649809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8156" y="5548557"/>
            <a:ext cx="2799739" cy="881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465742" y="2667159"/>
            <a:ext cx="2008470" cy="21320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52500" y="736600"/>
            <a:ext cx="736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latin typeface="Arial Black"/>
                <a:cs typeface="Arial Black"/>
              </a:rPr>
              <a:t>Plano de Iluminação Pública</a:t>
            </a:r>
            <a:endParaRPr lang="pt-BR" sz="3600" dirty="0">
              <a:latin typeface="Arial Black"/>
              <a:cs typeface="Arial Blac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05302" y="1752600"/>
            <a:ext cx="43483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2800" dirty="0" smtClean="0"/>
              <a:t>			Município de Uberaba</a:t>
            </a:r>
          </a:p>
        </p:txBody>
      </p:sp>
    </p:spTree>
    <p:extLst>
      <p:ext uri="{BB962C8B-B14F-4D97-AF65-F5344CB8AC3E}">
        <p14:creationId xmlns="" xmlns:p14="http://schemas.microsoft.com/office/powerpoint/2010/main" val="15365567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33602" y="274638"/>
            <a:ext cx="362719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dirty="0" smtClean="0">
                <a:solidFill>
                  <a:srgbClr val="EEB634"/>
                </a:solidFill>
                <a:latin typeface="Arial Black"/>
                <a:cs typeface="Arial Black"/>
              </a:rPr>
              <a:t>Proposta</a:t>
            </a:r>
            <a:endParaRPr lang="pt-BR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6" name="Picture 5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398" y="1480207"/>
            <a:ext cx="50666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EEB634"/>
                </a:solidFill>
                <a:latin typeface="Arial Black"/>
                <a:cs typeface="Arial Black"/>
              </a:rPr>
              <a:t>Economia</a:t>
            </a:r>
            <a:r>
              <a:rPr lang="en-US" sz="2000" dirty="0" smtClean="0">
                <a:solidFill>
                  <a:srgbClr val="EEB634"/>
                </a:solidFill>
                <a:latin typeface="Arial Black"/>
                <a:cs typeface="Arial Black"/>
              </a:rPr>
              <a:t> </a:t>
            </a:r>
            <a:r>
              <a:rPr lang="en-US" sz="2000" dirty="0" err="1" smtClean="0">
                <a:solidFill>
                  <a:srgbClr val="EEB634"/>
                </a:solidFill>
                <a:latin typeface="Arial Black"/>
                <a:cs typeface="Arial Black"/>
              </a:rPr>
              <a:t>proposta</a:t>
            </a:r>
            <a:r>
              <a:rPr lang="en-US" sz="2000" dirty="0" smtClean="0">
                <a:solidFill>
                  <a:srgbClr val="EEB634"/>
                </a:solidFill>
                <a:latin typeface="Arial Black"/>
                <a:cs typeface="Arial Black"/>
              </a:rPr>
              <a:t> </a:t>
            </a:r>
            <a:r>
              <a:rPr lang="en-US" sz="2000" dirty="0" err="1" smtClean="0">
                <a:solidFill>
                  <a:srgbClr val="EEB634"/>
                </a:solidFill>
                <a:latin typeface="Arial Black"/>
                <a:cs typeface="Arial Black"/>
              </a:rPr>
              <a:t>sem</a:t>
            </a:r>
            <a:r>
              <a:rPr lang="en-US" sz="2000" dirty="0" smtClean="0">
                <a:solidFill>
                  <a:srgbClr val="EEB634"/>
                </a:solidFill>
                <a:latin typeface="Arial Black"/>
                <a:cs typeface="Arial Black"/>
              </a:rPr>
              <a:t> </a:t>
            </a:r>
            <a:r>
              <a:rPr lang="en-US" sz="2000" dirty="0" err="1" smtClean="0">
                <a:solidFill>
                  <a:srgbClr val="EEB634"/>
                </a:solidFill>
                <a:latin typeface="Arial Black"/>
                <a:cs typeface="Arial Black"/>
              </a:rPr>
              <a:t>considerar</a:t>
            </a:r>
            <a:r>
              <a:rPr lang="en-US" sz="2000" dirty="0" smtClean="0">
                <a:solidFill>
                  <a:srgbClr val="EEB634"/>
                </a:solidFill>
                <a:latin typeface="Arial Black"/>
                <a:cs typeface="Arial Black"/>
              </a:rPr>
              <a:t> </a:t>
            </a:r>
            <a:r>
              <a:rPr lang="en-US" sz="2000" dirty="0" err="1" smtClean="0">
                <a:solidFill>
                  <a:srgbClr val="EEB634"/>
                </a:solidFill>
                <a:latin typeface="Arial Black"/>
                <a:cs typeface="Arial Black"/>
              </a:rPr>
              <a:t>dimerização</a:t>
            </a:r>
            <a:r>
              <a:rPr lang="en-US" sz="2000" dirty="0" smtClean="0">
                <a:solidFill>
                  <a:srgbClr val="EEB634"/>
                </a:solidFill>
                <a:latin typeface="Arial Black"/>
                <a:cs typeface="Arial Black"/>
              </a:rPr>
              <a:t>: </a:t>
            </a:r>
            <a:r>
              <a:rPr lang="en-US" sz="2000" dirty="0" smtClean="0">
                <a:solidFill>
                  <a:srgbClr val="EEB634"/>
                </a:solidFill>
                <a:latin typeface="Arial Black"/>
                <a:cs typeface="Arial Black"/>
              </a:rPr>
              <a:t>64,16 </a:t>
            </a:r>
            <a:r>
              <a:rPr lang="en-US" sz="2000" dirty="0" smtClean="0">
                <a:solidFill>
                  <a:srgbClr val="EEB634"/>
                </a:solidFill>
                <a:latin typeface="Arial Black"/>
                <a:cs typeface="Arial Black"/>
              </a:rPr>
              <a:t>%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flipV="1">
            <a:off x="3251200" y="2616199"/>
            <a:ext cx="1882775" cy="457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  <a:solidFill>
                <a:srgbClr val="FFFFFF"/>
              </a:solidFill>
            </a:endParaRPr>
          </a:p>
        </p:txBody>
      </p:sp>
      <p:graphicFrame>
        <p:nvGraphicFramePr>
          <p:cNvPr id="10" name="Tabela 9"/>
          <p:cNvGraphicFramePr>
            <a:graphicFrameLocks noGrp="1"/>
          </p:cNvGraphicFramePr>
          <p:nvPr/>
        </p:nvGraphicFramePr>
        <p:xfrm>
          <a:off x="2200277" y="2592470"/>
          <a:ext cx="4448172" cy="3859012"/>
        </p:xfrm>
        <a:graphic>
          <a:graphicData uri="http://schemas.openxmlformats.org/drawingml/2006/table">
            <a:tbl>
              <a:tblPr/>
              <a:tblGrid>
                <a:gridCol w="1370037"/>
                <a:gridCol w="1370037"/>
                <a:gridCol w="1708098"/>
              </a:tblGrid>
              <a:tr h="15343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Pontos de Luz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Potência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Modelo LED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40734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Tipo Luminaria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3630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VM 80 W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LED 30 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630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VM 125 W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LED 60 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630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VM 250 W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LED 90 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630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VM 400 W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LED 120 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630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VS 70 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LED 30 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630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11927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VS 100  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LED 30 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630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5511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VS 150 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LED 60 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630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VS 150 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LED 90 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630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4643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VS 250 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LED 90 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630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VS 350 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LED 120 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505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2116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VS 400 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LED 120 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505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EXPANSÃO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LED 30 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505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EXPANSÃO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LED 60 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6304">
                <a:tc>
                  <a:txBody>
                    <a:bodyPr/>
                    <a:lstStyle/>
                    <a:p>
                      <a:pPr algn="r" fontAlgn="b"/>
                      <a:r>
                        <a:rPr lang="pt-BR" sz="1100" b="1" i="0" u="none" strike="noStrike">
                          <a:solidFill>
                            <a:srgbClr val="444444"/>
                          </a:solidFill>
                          <a:latin typeface="Calibri"/>
                        </a:rPr>
                        <a:t>45165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b="0" i="0" u="none" strike="noStrike" dirty="0">
                          <a:solidFill>
                            <a:srgbClr val="444444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444444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3774666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35168" y="255643"/>
            <a:ext cx="7183232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Economia de</a:t>
            </a:r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 </a:t>
            </a:r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Energia</a:t>
            </a:r>
            <a:endParaRPr lang="en-US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3705" y="486074"/>
            <a:ext cx="2072166" cy="652546"/>
          </a:xfrm>
          <a:prstGeom prst="rect">
            <a:avLst/>
          </a:prstGeom>
        </p:spPr>
      </p:pic>
      <p:pic>
        <p:nvPicPr>
          <p:cNvPr id="2" name="Picture 1" descr="saobernardo_00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8905" y="2617750"/>
            <a:ext cx="9338874" cy="46986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265655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3602" y="274638"/>
            <a:ext cx="70942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Economia de Energia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80207"/>
            <a:ext cx="7721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rgbClr val="EEB634"/>
                </a:solidFill>
                <a:latin typeface="Arial Black"/>
                <a:cs typeface="Arial Black"/>
              </a:rPr>
              <a:t>Desenvolvimento sustentável</a:t>
            </a:r>
            <a:endParaRPr lang="en-US" sz="3200" dirty="0"/>
          </a:p>
        </p:txBody>
      </p:sp>
      <p:pic>
        <p:nvPicPr>
          <p:cNvPr id="2" name="Picture 1" descr="previe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282" y="2608028"/>
            <a:ext cx="3861147" cy="386114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4520" y="2195864"/>
            <a:ext cx="4093680" cy="4402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12700">
              <a:lnSpc>
                <a:spcPts val="2100"/>
              </a:lnSpc>
            </a:pP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concebe</a:t>
            </a:r>
            <a:r>
              <a:rPr lang="pt-BR" spc="-5" dirty="0">
                <a:solidFill>
                  <a:srgbClr val="000000"/>
                </a:solidFill>
                <a:latin typeface="Arial"/>
                <a:cs typeface="Arial"/>
              </a:rPr>
              <a:t>r </a:t>
            </a:r>
            <a:r>
              <a:rPr lang="pt-BR" spc="-6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-6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iluminaçã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-6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permanent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6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6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u</a:t>
            </a:r>
            <a:r>
              <a:rPr lang="pt-BR" spc="-15" dirty="0">
                <a:solidFill>
                  <a:srgbClr val="000000"/>
                </a:solidFill>
                <a:latin typeface="Arial"/>
                <a:cs typeface="Arial"/>
              </a:rPr>
              <a:t>m </a:t>
            </a:r>
            <a:r>
              <a:rPr lang="pt-BR" spc="-6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espaç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-6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público, 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u</a:t>
            </a:r>
            <a:r>
              <a:rPr lang="pt-BR" spc="-15" dirty="0">
                <a:solidFill>
                  <a:srgbClr val="000000"/>
                </a:solidFill>
                <a:latin typeface="Arial"/>
                <a:cs typeface="Arial"/>
              </a:rPr>
              <a:t>m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parque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pt-BR" spc="-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um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-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arquitetu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-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mesm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-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qu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provisória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pa</a:t>
            </a:r>
            <a:r>
              <a:rPr lang="pt-BR" spc="15" dirty="0" smtClean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1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u</a:t>
            </a:r>
            <a:r>
              <a:rPr lang="pt-BR" spc="-15" dirty="0">
                <a:solidFill>
                  <a:srgbClr val="000000"/>
                </a:solidFill>
                <a:latin typeface="Arial"/>
                <a:cs typeface="Arial"/>
              </a:rPr>
              <a:t>m </a:t>
            </a:r>
            <a:r>
              <a:rPr lang="pt-BR" spc="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evento</a:t>
            </a:r>
            <a:r>
              <a:rPr lang="pt-BR" spc="-5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pt-BR" spc="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fa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z </a:t>
            </a:r>
            <a:r>
              <a:rPr lang="pt-BR" spc="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necessári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conside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r </a:t>
            </a:r>
            <a:r>
              <a:rPr lang="pt-BR" spc="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questõe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como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desenvolviment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sustentáve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l </a:t>
            </a:r>
            <a:r>
              <a:rPr lang="pt-BR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control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consum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de energia</a:t>
            </a:r>
            <a:r>
              <a:rPr lang="pt-BR" spc="-5" dirty="0">
                <a:solidFill>
                  <a:srgbClr val="000000"/>
                </a:solidFill>
                <a:latin typeface="Arial"/>
                <a:cs typeface="Arial"/>
              </a:rPr>
              <a:t>. </a:t>
            </a:r>
            <a:r>
              <a:rPr lang="pt-BR" spc="-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Deve-s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estuda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r </a:t>
            </a:r>
            <a:r>
              <a:rPr lang="pt-BR" spc="-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-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impact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-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-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projet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-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iluminação sobr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mei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ambient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conside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r </a:t>
            </a:r>
            <a:r>
              <a:rPr lang="pt-BR" spc="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prese</a:t>
            </a:r>
            <a:r>
              <a:rPr lang="pt-BR" spc="60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vaçã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noite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do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-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cont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aste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-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produzidos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pt-BR" spc="-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-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proteçã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-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-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cé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u </a:t>
            </a:r>
            <a:r>
              <a:rPr lang="pt-BR" spc="-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noturn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-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pa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permi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t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i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su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contemplaçã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respei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t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ao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animai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vegetação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qu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precisa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m</a:t>
            </a:r>
            <a:r>
              <a:rPr lang="pt-BR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noite.</a:t>
            </a:r>
            <a:endParaRPr lang="pt-BR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547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3602" y="274638"/>
            <a:ext cx="70942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Economia de Energia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80207"/>
            <a:ext cx="7721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rgbClr val="EEB634"/>
                </a:solidFill>
                <a:latin typeface="Arial Black"/>
                <a:cs typeface="Arial Black"/>
              </a:rPr>
              <a:t>Desenvolvimento sustentável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897420" y="2297465"/>
            <a:ext cx="7167080" cy="3990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15240">
              <a:lnSpc>
                <a:spcPts val="1650"/>
              </a:lnSpc>
            </a:pP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 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elabo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açã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 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 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 smtClean="0">
                <a:solidFill>
                  <a:srgbClr val="000000"/>
                </a:solidFill>
                <a:latin typeface="Arial"/>
                <a:cs typeface="Arial"/>
              </a:rPr>
              <a:t>Projeto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  </a:t>
            </a:r>
            <a:r>
              <a:rPr lang="pt-BR" spc="9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 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Iluminaçã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 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Pública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,  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especificidad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12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do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-12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setore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-1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estudado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-12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12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-1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diversidad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1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12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propostas </a:t>
            </a:r>
            <a:r>
              <a:rPr lang="pt-BR" spc="30" dirty="0" smtClean="0">
                <a:solidFill>
                  <a:srgbClr val="000000"/>
                </a:solidFill>
                <a:latin typeface="Arial"/>
                <a:cs typeface="Arial"/>
              </a:rPr>
              <a:t>apresentadas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1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proporcionarã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1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adequaçã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1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1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iluminaçã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1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pública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 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form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integ</a:t>
            </a:r>
            <a:r>
              <a:rPr lang="pt-BR" spc="10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ad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co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m</a:t>
            </a:r>
            <a:r>
              <a:rPr lang="pt-BR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evoluçã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cidad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su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mobilidade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noturna.</a:t>
            </a:r>
            <a:endParaRPr lang="pt-BR" dirty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ts val="600"/>
              </a:lnSpc>
              <a:spcBef>
                <a:spcPts val="47"/>
              </a:spcBef>
            </a:pPr>
            <a:endParaRPr lang="pt-BR" dirty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ts val="1000"/>
              </a:lnSpc>
            </a:pPr>
            <a:endParaRPr lang="pt-BR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2700">
              <a:lnSpc>
                <a:spcPts val="1650"/>
              </a:lnSpc>
            </a:pP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    </a:t>
            </a:r>
            <a:r>
              <a:rPr lang="pt-BR" spc="11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constant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    </a:t>
            </a:r>
            <a:r>
              <a:rPr lang="pt-BR" spc="11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evoluçã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    </a:t>
            </a:r>
            <a:r>
              <a:rPr lang="pt-BR" spc="11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tecnológica</a:t>
            </a:r>
            <a:r>
              <a:rPr lang="pt-BR" spc="-5" dirty="0">
                <a:solidFill>
                  <a:srgbClr val="000000"/>
                </a:solidFill>
                <a:latin typeface="Arial"/>
                <a:cs typeface="Arial"/>
              </a:rPr>
              <a:t>,     </a:t>
            </a:r>
            <a:r>
              <a:rPr lang="pt-BR" spc="11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com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    </a:t>
            </a:r>
            <a:r>
              <a:rPr lang="pt-BR" spc="11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dimerização, 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gerenciament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 </a:t>
            </a:r>
            <a:r>
              <a:rPr lang="pt-BR" spc="-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remot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 </a:t>
            </a:r>
            <a:r>
              <a:rPr lang="pt-BR" spc="-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 </a:t>
            </a:r>
            <a:r>
              <a:rPr lang="pt-BR" spc="-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sensore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  </a:t>
            </a:r>
            <a:r>
              <a:rPr lang="pt-BR" spc="-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 </a:t>
            </a:r>
            <a:r>
              <a:rPr lang="pt-BR" spc="-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presenç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 </a:t>
            </a:r>
            <a:r>
              <a:rPr lang="pt-BR" spc="-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 </a:t>
            </a:r>
            <a:r>
              <a:rPr lang="pt-BR" spc="-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50" dirty="0" smtClean="0">
                <a:solidFill>
                  <a:srgbClr val="000000"/>
                </a:solidFill>
                <a:latin typeface="Arial"/>
                <a:cs typeface="Arial"/>
              </a:rPr>
              <a:t>iluminação pública pôde ga</a:t>
            </a:r>
            <a:r>
              <a:rPr lang="pt-BR" spc="30" dirty="0" smtClean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40" dirty="0" smtClean="0">
                <a:solidFill>
                  <a:srgbClr val="000000"/>
                </a:solidFill>
                <a:latin typeface="Arial"/>
                <a:cs typeface="Arial"/>
              </a:rPr>
              <a:t>anti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r </a:t>
            </a:r>
            <a:r>
              <a:rPr lang="pt-BR" spc="-7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um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-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alt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-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qualidad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70" dirty="0" smtClean="0">
                <a:solidFill>
                  <a:srgbClr val="000000"/>
                </a:solidFill>
                <a:latin typeface="Arial"/>
                <a:cs typeface="Arial"/>
              </a:rPr>
              <a:t>projeto e de </a:t>
            </a:r>
            <a:r>
              <a:rPr lang="pt-BR" spc="50" dirty="0" smtClean="0">
                <a:solidFill>
                  <a:srgbClr val="000000"/>
                </a:solidFill>
                <a:latin typeface="Arial"/>
                <a:cs typeface="Arial"/>
              </a:rPr>
              <a:t>se</a:t>
            </a:r>
            <a:r>
              <a:rPr lang="pt-BR" spc="75" dirty="0" smtClean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50" dirty="0" smtClean="0">
                <a:solidFill>
                  <a:srgbClr val="000000"/>
                </a:solidFill>
                <a:latin typeface="Arial"/>
                <a:cs typeface="Arial"/>
              </a:rPr>
              <a:t>viço e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7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segu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ança 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10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municípi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10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10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aind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10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propicia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10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10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reduçã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10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10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consum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10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10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energia </a:t>
            </a:r>
            <a:r>
              <a:rPr lang="pt-BR" spc="45" dirty="0">
                <a:solidFill>
                  <a:srgbClr val="000000"/>
                </a:solidFill>
                <a:latin typeface="Arial"/>
                <a:cs typeface="Arial"/>
              </a:rPr>
              <a:t>elétric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-5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-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us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-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materiai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-5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nu</a:t>
            </a:r>
            <a:r>
              <a:rPr lang="pt-BR" spc="-15" dirty="0">
                <a:solidFill>
                  <a:srgbClr val="000000"/>
                </a:solidFill>
                <a:latin typeface="Arial"/>
                <a:cs typeface="Arial"/>
              </a:rPr>
              <a:t>m </a:t>
            </a:r>
            <a:r>
              <a:rPr lang="pt-BR" spc="-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context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-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desenvolvimento</a:t>
            </a:r>
            <a:r>
              <a:rPr lang="pt-BR" spc="45" dirty="0">
                <a:solidFill>
                  <a:srgbClr val="000000"/>
                </a:solidFill>
                <a:latin typeface="Arial"/>
                <a:cs typeface="Arial"/>
              </a:rPr>
              <a:t> sust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entável.</a:t>
            </a:r>
            <a:endParaRPr lang="pt-BR" dirty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ts val="600"/>
              </a:lnSpc>
              <a:spcBef>
                <a:spcPts val="47"/>
              </a:spcBef>
            </a:pPr>
            <a:endParaRPr lang="pt-BR" dirty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ts val="1000"/>
              </a:lnSpc>
            </a:pPr>
            <a:endParaRPr lang="pt-BR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9050">
              <a:lnSpc>
                <a:spcPts val="1650"/>
              </a:lnSpc>
            </a:pP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 </a:t>
            </a:r>
            <a:r>
              <a:rPr lang="pt-BR" spc="-8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proteçã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 </a:t>
            </a:r>
            <a:r>
              <a:rPr lang="pt-BR" spc="-8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ambienta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l  </a:t>
            </a:r>
            <a:r>
              <a:rPr lang="pt-BR" spc="-8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 </a:t>
            </a:r>
            <a:r>
              <a:rPr lang="pt-BR" spc="-8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 </a:t>
            </a:r>
            <a:r>
              <a:rPr lang="pt-BR" spc="-8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desenvolviment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 </a:t>
            </a:r>
            <a:r>
              <a:rPr lang="pt-BR" spc="-8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sustentáve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l  </a:t>
            </a:r>
            <a:r>
              <a:rPr lang="pt-BR" spc="-8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pa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 </a:t>
            </a:r>
            <a:r>
              <a:rPr lang="pt-BR" spc="-8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Iluminaçã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11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via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 smtClean="0">
                <a:solidFill>
                  <a:srgbClr val="000000"/>
                </a:solidFill>
                <a:latin typeface="Arial"/>
                <a:cs typeface="Arial"/>
              </a:rPr>
              <a:t>públic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as</a:t>
            </a:r>
            <a:r>
              <a:rPr lang="pt-BR" spc="114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pode</a:t>
            </a:r>
            <a:r>
              <a:rPr lang="pt-BR" spc="-15" dirty="0">
                <a:solidFill>
                  <a:srgbClr val="000000"/>
                </a:solidFill>
                <a:latin typeface="Arial"/>
                <a:cs typeface="Arial"/>
              </a:rPr>
              <a:t>m</a:t>
            </a:r>
            <a:r>
              <a:rPr lang="pt-BR" spc="11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se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fornecido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pc="11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11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acord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co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m</a:t>
            </a:r>
            <a:r>
              <a:rPr lang="pt-BR" spc="11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-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seguinte</a:t>
            </a:r>
            <a:r>
              <a:rPr lang="pt-BR" spc="-5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parâmetros:</a:t>
            </a:r>
            <a:endParaRPr lang="pt-BR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2700">
              <a:lnSpc>
                <a:spcPts val="1650"/>
              </a:lnSpc>
            </a:pPr>
            <a:endParaRPr lang="pt-BR" sz="1600" dirty="0">
              <a:solidFill>
                <a:srgbClr val="000000"/>
              </a:solidFill>
              <a:latin typeface="Sakkal Majalla"/>
              <a:cs typeface="Sakkal Majall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58200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3602" y="274638"/>
            <a:ext cx="70942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Economia de Energia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80207"/>
            <a:ext cx="7721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rgbClr val="EEB634"/>
                </a:solidFill>
                <a:latin typeface="Arial Black"/>
                <a:cs typeface="Arial Black"/>
              </a:rPr>
              <a:t>Desenvolvimento sustentável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682849" y="2241548"/>
            <a:ext cx="8119580" cy="4455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8450" indent="-285750">
              <a:lnSpc>
                <a:spcPct val="100000"/>
              </a:lnSpc>
              <a:buClr>
                <a:srgbClr val="FFFFFF"/>
              </a:buClr>
              <a:buFont typeface="Wingdings" charset="2"/>
              <a:buChar char="u"/>
              <a:tabLst>
                <a:tab pos="240665" algn="l"/>
              </a:tabLst>
            </a:pPr>
            <a:r>
              <a:rPr lang="pt-BR" sz="1600" spc="25" dirty="0" smtClean="0">
                <a:solidFill>
                  <a:srgbClr val="000000"/>
                </a:solidFill>
                <a:latin typeface="Arial"/>
                <a:cs typeface="Arial"/>
              </a:rPr>
              <a:t>- Evita</a:t>
            </a:r>
            <a:r>
              <a:rPr lang="pt-BR" sz="1600" dirty="0" smtClean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z="1600" spc="6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desperdíci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Arial"/>
                <a:cs typeface="Arial"/>
              </a:rPr>
              <a:t>luz;</a:t>
            </a:r>
            <a:endParaRPr lang="pt-BR" sz="16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98450" marR="13335" indent="-285750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buFont typeface="Wingdings" charset="2"/>
              <a:buChar char="u"/>
              <a:tabLst>
                <a:tab pos="240665" algn="l"/>
              </a:tabLst>
            </a:pPr>
            <a:endParaRPr lang="pt-BR" sz="1600" spc="3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298450" marR="13335" indent="-285750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buFont typeface="Wingdings" charset="2"/>
              <a:buChar char="u"/>
              <a:tabLst>
                <a:tab pos="240665" algn="l"/>
              </a:tabLst>
            </a:pPr>
            <a:r>
              <a:rPr lang="pt-BR" sz="1600" spc="30" dirty="0" smtClean="0">
                <a:solidFill>
                  <a:srgbClr val="000000"/>
                </a:solidFill>
                <a:latin typeface="Arial"/>
                <a:cs typeface="Arial"/>
              </a:rPr>
              <a:t>- Nã</a:t>
            </a:r>
            <a:r>
              <a:rPr lang="pt-BR" sz="1600" dirty="0" smtClean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z="1600" spc="-4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Arial"/>
                <a:cs typeface="Arial"/>
              </a:rPr>
              <a:t>utilizaçã</a:t>
            </a:r>
            <a:r>
              <a:rPr lang="pt-BR" sz="1600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z="1600" spc="-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z="1600" spc="-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lâmpada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z="1600" spc="-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co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m </a:t>
            </a:r>
            <a:r>
              <a:rPr lang="pt-BR" sz="1600" spc="-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IRC&lt;7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0 </a:t>
            </a:r>
            <a:r>
              <a:rPr lang="pt-BR" sz="1600" spc="-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pa</a:t>
            </a:r>
            <a:r>
              <a:rPr lang="pt-BR" sz="1600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z="1600" spc="-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ga</a:t>
            </a:r>
            <a:r>
              <a:rPr lang="pt-BR" sz="1600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anti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r </a:t>
            </a:r>
            <a:r>
              <a:rPr lang="pt-BR" sz="1600" spc="-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melhor acuidad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z="1600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visua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l</a:t>
            </a:r>
            <a:r>
              <a:rPr lang="pt-BR" sz="1600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m</a:t>
            </a:r>
            <a:r>
              <a:rPr lang="pt-BR" sz="1600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zona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z="1600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z="1600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baix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z="1600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 err="1">
                <a:solidFill>
                  <a:srgbClr val="000000"/>
                </a:solidFill>
                <a:latin typeface="Arial"/>
                <a:cs typeface="Arial"/>
              </a:rPr>
              <a:t>luminânci</a:t>
            </a:r>
            <a:r>
              <a:rPr lang="pt-BR" sz="1600" dirty="0" err="1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z="1600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z="1600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pa</a:t>
            </a:r>
            <a:r>
              <a:rPr lang="pt-BR" sz="1600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z="1600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assegu</a:t>
            </a:r>
            <a:r>
              <a:rPr lang="pt-BR" sz="1600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ar </a:t>
            </a:r>
            <a:r>
              <a:rPr lang="pt-BR" sz="1600" spc="25" dirty="0">
                <a:solidFill>
                  <a:srgbClr val="000000"/>
                </a:solidFill>
                <a:latin typeface="Arial"/>
                <a:cs typeface="Arial"/>
              </a:rPr>
              <a:t>lu</a:t>
            </a:r>
            <a:r>
              <a:rPr lang="pt-BR" sz="1600" spc="-10" dirty="0">
                <a:solidFill>
                  <a:srgbClr val="000000"/>
                </a:solidFill>
                <a:latin typeface="Arial"/>
                <a:cs typeface="Arial"/>
              </a:rPr>
              <a:t>z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mai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confortável;</a:t>
            </a:r>
            <a:endParaRPr lang="pt-BR" sz="16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98450" marR="12700" indent="-285750" algn="just">
              <a:lnSpc>
                <a:spcPts val="2000"/>
              </a:lnSpc>
              <a:buClr>
                <a:srgbClr val="FFFFFF"/>
              </a:buClr>
              <a:buFont typeface="Wingdings" charset="2"/>
              <a:buChar char="u"/>
              <a:tabLst>
                <a:tab pos="240665" algn="l"/>
              </a:tabLst>
            </a:pPr>
            <a:endParaRPr lang="pt-BR" sz="1600" spc="3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298450" marR="12700" indent="-285750" algn="just">
              <a:lnSpc>
                <a:spcPts val="2000"/>
              </a:lnSpc>
              <a:buClr>
                <a:srgbClr val="FFFFFF"/>
              </a:buClr>
              <a:buFont typeface="Wingdings" charset="2"/>
              <a:buChar char="u"/>
              <a:tabLst>
                <a:tab pos="240665" algn="l"/>
              </a:tabLst>
            </a:pPr>
            <a:r>
              <a:rPr lang="pt-BR" sz="1600" spc="30" dirty="0" smtClean="0">
                <a:solidFill>
                  <a:srgbClr val="000000"/>
                </a:solidFill>
                <a:latin typeface="Arial"/>
                <a:cs typeface="Arial"/>
              </a:rPr>
              <a:t>- Utilizaçã</a:t>
            </a:r>
            <a:r>
              <a:rPr lang="pt-BR" sz="1600" dirty="0" smtClean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z="1600" spc="1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lâmpada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z="1600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reciclávei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,</a:t>
            </a:r>
            <a:r>
              <a:rPr lang="pt-BR" sz="1600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con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t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end</a:t>
            </a:r>
            <a:r>
              <a:rPr lang="pt-BR" sz="1600" spc="-1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 pouc</a:t>
            </a:r>
            <a:r>
              <a:rPr lang="pt-BR" sz="1600" spc="-1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 o</a:t>
            </a:r>
            <a:r>
              <a:rPr lang="pt-BR" sz="1600" spc="-10" dirty="0">
                <a:solidFill>
                  <a:srgbClr val="000000"/>
                </a:solidFill>
                <a:latin typeface="Arial"/>
                <a:cs typeface="Arial"/>
              </a:rPr>
              <a:t>u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 nenhum poluent</a:t>
            </a:r>
            <a:r>
              <a:rPr lang="pt-BR" sz="1600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z="1600" spc="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(mercúrio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,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Arial"/>
                <a:cs typeface="Arial"/>
              </a:rPr>
              <a:t>etc.);</a:t>
            </a:r>
            <a:endParaRPr lang="pt-BR" sz="16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98450" marR="13335" indent="-285750" algn="just">
              <a:lnSpc>
                <a:spcPts val="2000"/>
              </a:lnSpc>
              <a:buClr>
                <a:srgbClr val="FFFFFF"/>
              </a:buClr>
              <a:buFont typeface="Wingdings" charset="2"/>
              <a:buChar char="u"/>
              <a:tabLst>
                <a:tab pos="240665" algn="l"/>
              </a:tabLst>
            </a:pPr>
            <a:endParaRPr lang="pt-BR" sz="1600" spc="3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298450" marR="13335" indent="-285750" algn="just">
              <a:lnSpc>
                <a:spcPts val="2000"/>
              </a:lnSpc>
              <a:buClr>
                <a:srgbClr val="FFFFFF"/>
              </a:buClr>
              <a:buFont typeface="Wingdings" charset="2"/>
              <a:buChar char="u"/>
              <a:tabLst>
                <a:tab pos="240665" algn="l"/>
              </a:tabLst>
            </a:pPr>
            <a:r>
              <a:rPr lang="pt-BR" sz="1600" spc="30" dirty="0" smtClean="0">
                <a:solidFill>
                  <a:srgbClr val="000000"/>
                </a:solidFill>
                <a:latin typeface="Arial"/>
                <a:cs typeface="Arial"/>
              </a:rPr>
              <a:t>- Diminuiçã</a:t>
            </a:r>
            <a:r>
              <a:rPr lang="pt-BR" sz="1600" dirty="0" smtClean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z="1600" spc="8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z="1600" spc="8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poluiçã</a:t>
            </a:r>
            <a:r>
              <a:rPr lang="pt-BR" sz="1600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z="1600" spc="8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luminos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z="1600" spc="8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z="1600" spc="8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céu</a:t>
            </a:r>
            <a:r>
              <a:rPr lang="pt-BR" sz="1600" spc="-5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pt-BR" sz="1600" spc="8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co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m </a:t>
            </a:r>
            <a:r>
              <a:rPr lang="pt-BR" sz="1600" spc="8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utilizaçã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z="1600" spc="8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de</a:t>
            </a:r>
            <a:r>
              <a:rPr lang="pt-BR" sz="1600" spc="25" dirty="0">
                <a:solidFill>
                  <a:srgbClr val="000000"/>
                </a:solidFill>
                <a:latin typeface="Arial"/>
                <a:cs typeface="Arial"/>
              </a:rPr>
              <a:t> refletore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Arial"/>
                <a:cs typeface="Arial"/>
              </a:rPr>
              <a:t>eficiente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adequado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à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situação;</a:t>
            </a:r>
            <a:endParaRPr lang="pt-BR" sz="16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98450" indent="-285750">
              <a:lnSpc>
                <a:spcPts val="1939"/>
              </a:lnSpc>
              <a:buClr>
                <a:srgbClr val="FFFFFF"/>
              </a:buClr>
              <a:buFont typeface="Wingdings" charset="2"/>
              <a:buChar char="u"/>
              <a:tabLst>
                <a:tab pos="240665" algn="l"/>
              </a:tabLst>
            </a:pPr>
            <a:endParaRPr lang="pt-BR" sz="1600" spc="2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298450" indent="-285750">
              <a:lnSpc>
                <a:spcPts val="1939"/>
              </a:lnSpc>
              <a:buClr>
                <a:srgbClr val="FFFFFF"/>
              </a:buClr>
              <a:buFont typeface="Wingdings" charset="2"/>
              <a:buChar char="u"/>
              <a:tabLst>
                <a:tab pos="240665" algn="l"/>
              </a:tabLst>
            </a:pPr>
            <a:r>
              <a:rPr lang="pt-BR" sz="1600" spc="20" dirty="0" smtClean="0">
                <a:solidFill>
                  <a:srgbClr val="000000"/>
                </a:solidFill>
                <a:latin typeface="Arial"/>
                <a:cs typeface="Arial"/>
              </a:rPr>
              <a:t>- Control</a:t>
            </a:r>
            <a:r>
              <a:rPr lang="pt-BR" sz="1600" spc="-10" dirty="0" smtClean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z="1600" spc="6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potência</a:t>
            </a:r>
            <a:r>
              <a:rPr lang="pt-BR" sz="1600" spc="-5" dirty="0">
                <a:solidFill>
                  <a:srgbClr val="000000"/>
                </a:solidFill>
                <a:latin typeface="Arial"/>
                <a:cs typeface="Arial"/>
              </a:rPr>
              <a:t>,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fluxo</a:t>
            </a:r>
            <a:r>
              <a:rPr lang="pt-BR" sz="1600" spc="-5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Arial"/>
                <a:cs typeface="Arial"/>
              </a:rPr>
              <a:t>efeitos;</a:t>
            </a:r>
            <a:endParaRPr lang="pt-BR" sz="16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98450" indent="-285750">
              <a:lnSpc>
                <a:spcPts val="2000"/>
              </a:lnSpc>
              <a:buClr>
                <a:srgbClr val="FFFFFF"/>
              </a:buClr>
              <a:buFont typeface="Wingdings" charset="2"/>
              <a:buChar char="u"/>
              <a:tabLst>
                <a:tab pos="240665" algn="l"/>
              </a:tabLst>
            </a:pPr>
            <a:endParaRPr lang="pt-BR" sz="1600" spc="2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298450" indent="-285750">
              <a:lnSpc>
                <a:spcPts val="2000"/>
              </a:lnSpc>
              <a:buClr>
                <a:srgbClr val="FFFFFF"/>
              </a:buClr>
              <a:buFont typeface="Wingdings" charset="2"/>
              <a:buChar char="u"/>
              <a:tabLst>
                <a:tab pos="240665" algn="l"/>
              </a:tabLst>
            </a:pPr>
            <a:r>
              <a:rPr lang="pt-BR" sz="1600" spc="20" dirty="0" smtClean="0">
                <a:solidFill>
                  <a:srgbClr val="000000"/>
                </a:solidFill>
                <a:latin typeface="Arial"/>
                <a:cs typeface="Arial"/>
              </a:rPr>
              <a:t>- Control</a:t>
            </a:r>
            <a:r>
              <a:rPr lang="pt-BR" sz="1600" spc="-10" dirty="0" smtClean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z="1600" spc="6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ho</a:t>
            </a:r>
            <a:r>
              <a:rPr lang="pt-BR" sz="1600" spc="10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funcionamen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to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,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acord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co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m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seu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z="1600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usos</a:t>
            </a:r>
            <a:r>
              <a:rPr lang="pt-BR" sz="1600" spc="20" dirty="0" smtClean="0">
                <a:solidFill>
                  <a:srgbClr val="000000"/>
                </a:solidFill>
                <a:latin typeface="Arial"/>
                <a:cs typeface="Arial"/>
              </a:rPr>
              <a:t>;</a:t>
            </a:r>
          </a:p>
          <a:p>
            <a:pPr marL="298450" indent="-285750">
              <a:lnSpc>
                <a:spcPts val="2000"/>
              </a:lnSpc>
              <a:buClr>
                <a:srgbClr val="FFFFFF"/>
              </a:buClr>
              <a:buFont typeface="Wingdings" charset="2"/>
              <a:buChar char="u"/>
              <a:tabLst>
                <a:tab pos="240665" algn="l"/>
              </a:tabLst>
            </a:pPr>
            <a:endParaRPr lang="pt-BR" sz="16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298450" marR="17145" indent="-285750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buFont typeface="Wingdings" charset="2"/>
              <a:buChar char="u"/>
              <a:tabLst>
                <a:tab pos="240665" algn="l"/>
              </a:tabLst>
            </a:pPr>
            <a:r>
              <a:rPr lang="pt-BR" sz="1600" spc="20" dirty="0" smtClean="0">
                <a:solidFill>
                  <a:srgbClr val="000000"/>
                </a:solidFill>
                <a:latin typeface="Arial"/>
                <a:cs typeface="Arial"/>
              </a:rPr>
              <a:t>- Manutençã</a:t>
            </a:r>
            <a:r>
              <a:rPr lang="pt-BR" sz="1600" spc="-10" dirty="0" smtClean="0">
                <a:solidFill>
                  <a:srgbClr val="000000"/>
                </a:solidFill>
                <a:latin typeface="Arial"/>
                <a:cs typeface="Arial"/>
              </a:rPr>
              <a:t>o  </a:t>
            </a:r>
            <a:r>
              <a:rPr lang="pt-BR" sz="1600" spc="2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feit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a 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 periodicament</a:t>
            </a:r>
            <a:r>
              <a:rPr lang="pt-BR" sz="1600" spc="-10" dirty="0">
                <a:solidFill>
                  <a:srgbClr val="000000"/>
                </a:solidFill>
                <a:latin typeface="Arial"/>
                <a:cs typeface="Arial"/>
              </a:rPr>
              <a:t>e 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po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r 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 técnico</a:t>
            </a:r>
            <a:r>
              <a:rPr lang="pt-BR" sz="1600" spc="-5" dirty="0">
                <a:solidFill>
                  <a:srgbClr val="000000"/>
                </a:solidFill>
                <a:latin typeface="Arial"/>
                <a:cs typeface="Arial"/>
              </a:rPr>
              <a:t>s 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Arial"/>
                <a:cs typeface="Arial"/>
              </a:rPr>
              <a:t>treinado</a:t>
            </a: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s  </a:t>
            </a:r>
            <a:r>
              <a:rPr lang="pt-BR" sz="1600" spc="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z="1600" spc="-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Arial"/>
                <a:cs typeface="Arial"/>
              </a:rPr>
              <a:t>qualificados.</a:t>
            </a:r>
            <a:endParaRPr lang="pt-BR" sz="16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5240">
              <a:lnSpc>
                <a:spcPts val="1650"/>
              </a:lnSpc>
            </a:pPr>
            <a:endParaRPr lang="pt-BR" sz="1600" dirty="0">
              <a:latin typeface="Sakkal Majalla"/>
              <a:cs typeface="Sakkal Majall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36090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3602" y="274638"/>
            <a:ext cx="70942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Economia de Energia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80207"/>
            <a:ext cx="7721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>
                <a:solidFill>
                  <a:srgbClr val="EEB634"/>
                </a:solidFill>
                <a:latin typeface="Arial Black"/>
                <a:cs typeface="Arial Black"/>
              </a:rPr>
              <a:t>Características LED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9" y="2273296"/>
            <a:ext cx="7419751" cy="3721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2000" b="1" spc="3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r>
              <a:rPr lang="pt-BR" sz="2000" b="1" spc="30" dirty="0" smtClean="0">
                <a:solidFill>
                  <a:srgbClr val="000000"/>
                </a:solidFill>
                <a:latin typeface="Arial"/>
                <a:cs typeface="Arial"/>
              </a:rPr>
              <a:t>ALTO IRC </a:t>
            </a:r>
            <a:r>
              <a:rPr lang="pt-BR" sz="1600" spc="30" dirty="0" smtClean="0">
                <a:solidFill>
                  <a:srgbClr val="000000"/>
                </a:solidFill>
                <a:latin typeface="Arial"/>
                <a:cs typeface="Arial"/>
              </a:rPr>
              <a:t>(índice de reprodução de cores)</a:t>
            </a: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r>
              <a:rPr lang="pt-BR" sz="1600" spc="25" dirty="0" smtClean="0">
                <a:solidFill>
                  <a:srgbClr val="000000"/>
                </a:solidFill>
                <a:latin typeface="Sakkal Majalla"/>
                <a:cs typeface="Sakkal Majalla"/>
              </a:rPr>
              <a:t>	Muit</a:t>
            </a:r>
            <a:r>
              <a:rPr lang="pt-BR" sz="1600" spc="-10" dirty="0" smtClean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10" dirty="0" smtClean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fal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spc="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sobr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LE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D</a:t>
            </a:r>
            <a:r>
              <a:rPr lang="pt-BR" sz="1600" spc="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pa</a:t>
            </a:r>
            <a:r>
              <a:rPr lang="pt-BR" sz="1600" spc="15" dirty="0">
                <a:solidFill>
                  <a:srgbClr val="000000"/>
                </a:solidFill>
                <a:latin typeface="Sakkal Majalla"/>
                <a:cs typeface="Sakkal Majalla"/>
              </a:rPr>
              <a:t>r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spc="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iluminaçã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pública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,</a:t>
            </a:r>
            <a:r>
              <a:rPr lang="pt-BR" sz="1600" spc="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qu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possu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i</a:t>
            </a:r>
            <a:r>
              <a:rPr lang="pt-BR" sz="1600" spc="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muita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vantagen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m</a:t>
            </a:r>
            <a:r>
              <a:rPr lang="pt-BR" sz="1600" spc="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relaçã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à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out</a:t>
            </a:r>
            <a:r>
              <a:rPr lang="pt-BR" sz="1600" spc="15" dirty="0">
                <a:solidFill>
                  <a:srgbClr val="000000"/>
                </a:solidFill>
                <a:latin typeface="Sakkal Majalla"/>
                <a:cs typeface="Sakkal Majalla"/>
              </a:rPr>
              <a:t>r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tecnologias</a:t>
            </a:r>
            <a:r>
              <a:rPr lang="pt-BR" sz="1600" spc="-5" dirty="0">
                <a:solidFill>
                  <a:srgbClr val="000000"/>
                </a:solidFill>
                <a:latin typeface="Sakkal Majalla"/>
                <a:cs typeface="Sakkal Majalla"/>
              </a:rPr>
              <a:t>,</a:t>
            </a:r>
            <a:r>
              <a:rPr lang="pt-BR" sz="1600" spc="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Sakkal Majalla"/>
                <a:cs typeface="Sakkal Majalla"/>
              </a:rPr>
              <a:t>tai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como:</a:t>
            </a:r>
            <a:r>
              <a:rPr lang="pt-BR" sz="1600" spc="30" dirty="0">
                <a:solidFill>
                  <a:srgbClr val="000000"/>
                </a:solidFill>
                <a:latin typeface="Sakkal Majalla"/>
                <a:cs typeface="Sakkal Majalla"/>
              </a:rPr>
              <a:t> baix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o </a:t>
            </a:r>
            <a:r>
              <a:rPr lang="pt-BR" sz="1600" spc="-12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consum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o </a:t>
            </a:r>
            <a:r>
              <a:rPr lang="pt-BR" sz="1600" spc="-12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 </a:t>
            </a:r>
            <a:r>
              <a:rPr lang="pt-BR" sz="1600" spc="-12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energia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, </a:t>
            </a:r>
            <a:r>
              <a:rPr lang="pt-BR" sz="1600" spc="-12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alt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 </a:t>
            </a:r>
            <a:r>
              <a:rPr lang="pt-BR" sz="1600" spc="-12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eficiênci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a </a:t>
            </a:r>
            <a:r>
              <a:rPr lang="pt-BR" sz="1600" spc="-12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luminos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 </a:t>
            </a:r>
            <a:r>
              <a:rPr lang="pt-BR" sz="1600" spc="-12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 </a:t>
            </a:r>
            <a:r>
              <a:rPr lang="pt-BR" sz="1600" spc="-12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long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a </a:t>
            </a:r>
            <a:r>
              <a:rPr lang="pt-BR" sz="1600" spc="-12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vid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 </a:t>
            </a:r>
            <a:r>
              <a:rPr lang="pt-BR" sz="1600" spc="-12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Sakkal Majalla"/>
                <a:cs typeface="Sakkal Majalla"/>
              </a:rPr>
              <a:t>útil</a:t>
            </a:r>
            <a:r>
              <a:rPr lang="pt-BR" sz="1600" spc="-5" dirty="0">
                <a:solidFill>
                  <a:srgbClr val="000000"/>
                </a:solidFill>
                <a:latin typeface="Sakkal Majalla"/>
                <a:cs typeface="Sakkal Majalla"/>
              </a:rPr>
              <a:t>. </a:t>
            </a:r>
            <a:r>
              <a:rPr lang="pt-BR" sz="1600" spc="-12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 </a:t>
            </a:r>
            <a:r>
              <a:rPr lang="pt-BR" sz="1600" spc="-12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luminári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 </a:t>
            </a:r>
            <a:r>
              <a:rPr lang="pt-BR" sz="1600" spc="-12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LE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D </a:t>
            </a:r>
            <a:r>
              <a:rPr lang="pt-BR" sz="1600" spc="-12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du</a:t>
            </a:r>
            <a:r>
              <a:rPr lang="pt-BR" sz="1600" spc="15" dirty="0">
                <a:solidFill>
                  <a:srgbClr val="000000"/>
                </a:solidFill>
                <a:latin typeface="Sakkal Majalla"/>
                <a:cs typeface="Sakkal Majalla"/>
              </a:rPr>
              <a:t>r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 </a:t>
            </a:r>
            <a:r>
              <a:rPr lang="pt-BR" sz="1600" spc="-12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muit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o </a:t>
            </a:r>
            <a:r>
              <a:rPr lang="pt-BR" sz="1600" spc="-12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mai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 </a:t>
            </a:r>
            <a:r>
              <a:rPr lang="pt-BR" sz="1600" spc="-12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o </a:t>
            </a:r>
            <a:r>
              <a:rPr lang="pt-BR" sz="1600" spc="-12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qu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 </a:t>
            </a:r>
            <a:r>
              <a:rPr lang="pt-BR" sz="1600" spc="-12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 </a:t>
            </a:r>
            <a:r>
              <a:rPr lang="pt-BR" sz="1600" spc="-12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demais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tecnologia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1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(aproximadament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1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 smtClean="0">
                <a:solidFill>
                  <a:srgbClr val="000000"/>
                </a:solidFill>
                <a:latin typeface="Sakkal Majalla"/>
                <a:cs typeface="Sakkal Majalla"/>
              </a:rPr>
              <a:t>5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2</a:t>
            </a:r>
            <a:r>
              <a:rPr lang="pt-BR" sz="1600" spc="110" dirty="0" smtClean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mi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l</a:t>
            </a:r>
            <a:r>
              <a:rPr lang="pt-BR" sz="1600" spc="1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ho</a:t>
            </a:r>
            <a:r>
              <a:rPr lang="pt-BR" sz="1600" spc="15" dirty="0">
                <a:solidFill>
                  <a:srgbClr val="000000"/>
                </a:solidFill>
                <a:latin typeface="Sakkal Majalla"/>
                <a:cs typeface="Sakkal Majalla"/>
              </a:rPr>
              <a:t>r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as)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,</a:t>
            </a:r>
            <a:r>
              <a:rPr lang="pt-BR" sz="1600" spc="1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1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qu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114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diminu</a:t>
            </a:r>
            <a:r>
              <a:rPr lang="pt-BR" sz="1600" spc="-5" dirty="0">
                <a:solidFill>
                  <a:srgbClr val="000000"/>
                </a:solidFill>
                <a:latin typeface="Sakkal Majalla"/>
                <a:cs typeface="Sakkal Majalla"/>
              </a:rPr>
              <a:t>i</a:t>
            </a:r>
            <a:r>
              <a:rPr lang="pt-BR" sz="1600" spc="1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custo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1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co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m</a:t>
            </a:r>
            <a:r>
              <a:rPr lang="pt-BR" sz="1600" spc="1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substituiçã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114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1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co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m</a:t>
            </a:r>
            <a:r>
              <a:rPr lang="pt-BR" sz="1600" spc="1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equip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114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1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manutenção</a:t>
            </a:r>
            <a:r>
              <a:rPr lang="pt-BR" sz="1600" spc="-5" dirty="0">
                <a:solidFill>
                  <a:srgbClr val="000000"/>
                </a:solidFill>
                <a:latin typeface="Sakkal Majalla"/>
                <a:cs typeface="Sakkal Majalla"/>
              </a:rPr>
              <a:t>.</a:t>
            </a:r>
            <a:r>
              <a:rPr lang="pt-BR" sz="1600" spc="114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Outro diferencia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l</a:t>
            </a:r>
            <a:r>
              <a:rPr lang="pt-BR" sz="1600" spc="1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é</a:t>
            </a:r>
            <a:r>
              <a:rPr lang="pt-BR" sz="1600" spc="1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1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Sakkal Majalla"/>
                <a:cs typeface="Sakkal Majalla"/>
              </a:rPr>
              <a:t>alt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1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índic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1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1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IRC</a:t>
            </a:r>
            <a:r>
              <a:rPr lang="pt-BR" sz="1600" spc="-5" dirty="0">
                <a:solidFill>
                  <a:srgbClr val="000000"/>
                </a:solidFill>
                <a:latin typeface="Sakkal Majalla"/>
                <a:cs typeface="Sakkal Majalla"/>
              </a:rPr>
              <a:t>:</a:t>
            </a:r>
            <a:r>
              <a:rPr lang="pt-BR" sz="1600" spc="1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enquant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1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spc="13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tecnologi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spc="1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sódi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1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possu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i</a:t>
            </a:r>
            <a:r>
              <a:rPr lang="pt-BR" sz="1600" spc="1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IR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C</a:t>
            </a:r>
            <a:r>
              <a:rPr lang="pt-BR" sz="1600" spc="1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cerc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spc="1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1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20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,</a:t>
            </a:r>
            <a:r>
              <a:rPr lang="pt-BR" sz="1600" spc="13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n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1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LE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D</a:t>
            </a:r>
            <a:r>
              <a:rPr lang="pt-BR" sz="1600" spc="1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tem-s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13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alg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1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n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spc="1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faix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spc="13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1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80. </a:t>
            </a:r>
            <a:r>
              <a:rPr lang="pt-BR" sz="1600" spc="-15" dirty="0">
                <a:solidFill>
                  <a:srgbClr val="000000"/>
                </a:solidFill>
                <a:latin typeface="Sakkal Majalla"/>
                <a:cs typeface="Sakkal Majalla"/>
              </a:rPr>
              <a:t>O </a:t>
            </a:r>
            <a:r>
              <a:rPr lang="pt-BR" sz="1600" spc="-10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Índic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 </a:t>
            </a:r>
            <a:r>
              <a:rPr lang="pt-BR" sz="1600" spc="-10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 </a:t>
            </a:r>
            <a:r>
              <a:rPr lang="pt-BR" sz="1600" spc="-10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Reproduçã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o </a:t>
            </a:r>
            <a:r>
              <a:rPr lang="pt-BR" sz="1600" spc="-10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 </a:t>
            </a:r>
            <a:r>
              <a:rPr lang="pt-BR" sz="1600" spc="-10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Core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 </a:t>
            </a:r>
            <a:r>
              <a:rPr lang="pt-BR" sz="1600" spc="-1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auxili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 </a:t>
            </a:r>
            <a:r>
              <a:rPr lang="pt-BR" sz="1600" spc="-1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tant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o </a:t>
            </a:r>
            <a:r>
              <a:rPr lang="pt-BR" sz="1600" spc="-10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 </a:t>
            </a:r>
            <a:r>
              <a:rPr lang="pt-BR" sz="1600" spc="-1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pedestres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, </a:t>
            </a:r>
            <a:r>
              <a:rPr lang="pt-BR" sz="1600" spc="-1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com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o </a:t>
            </a:r>
            <a:r>
              <a:rPr lang="pt-BR" sz="1600" spc="-10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 </a:t>
            </a:r>
            <a:r>
              <a:rPr lang="pt-BR" sz="1600" spc="-1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motorista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 </a:t>
            </a:r>
            <a:r>
              <a:rPr lang="pt-BR" sz="1600" spc="-1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 </a:t>
            </a:r>
            <a:r>
              <a:rPr lang="pt-BR" sz="1600" spc="-1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reconhece</a:t>
            </a:r>
            <a:r>
              <a:rPr lang="pt-BR" sz="1600" spc="-5" dirty="0">
                <a:solidFill>
                  <a:srgbClr val="000000"/>
                </a:solidFill>
                <a:latin typeface="Sakkal Majalla"/>
                <a:cs typeface="Sakkal Majalla"/>
              </a:rPr>
              <a:t>r </a:t>
            </a:r>
            <a:r>
              <a:rPr lang="pt-BR" sz="1600" spc="-10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 </a:t>
            </a:r>
            <a:r>
              <a:rPr lang="pt-BR" sz="1600" spc="-1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core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 </a:t>
            </a:r>
            <a:r>
              <a:rPr lang="pt-BR" sz="1600" spc="-1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presente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 </a:t>
            </a:r>
            <a:r>
              <a:rPr lang="pt-BR" sz="1600" spc="-1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n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 </a:t>
            </a:r>
            <a:r>
              <a:rPr lang="pt-BR" sz="1600" spc="-10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via, import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ante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10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pa</a:t>
            </a:r>
            <a:r>
              <a:rPr lang="pt-BR" sz="1600" spc="15" dirty="0">
                <a:solidFill>
                  <a:srgbClr val="000000"/>
                </a:solidFill>
                <a:latin typeface="Sakkal Majalla"/>
                <a:cs typeface="Sakkal Majalla"/>
              </a:rPr>
              <a:t>r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spc="10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sinalização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,</a:t>
            </a:r>
            <a:r>
              <a:rPr lang="pt-BR" sz="1600" spc="9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tai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9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com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10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semáforo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9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10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placas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,</a:t>
            </a:r>
            <a:r>
              <a:rPr lang="pt-BR" sz="1600" spc="9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10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auxili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spc="10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Sakkal Majalla"/>
                <a:cs typeface="Sakkal Majalla"/>
              </a:rPr>
              <a:t>també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m</a:t>
            </a:r>
            <a:r>
              <a:rPr lang="pt-BR" sz="1600" spc="9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spc="10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percebe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r</a:t>
            </a:r>
            <a:r>
              <a:rPr lang="pt-BR" sz="1600" spc="10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Sakkal Majalla"/>
                <a:cs typeface="Sakkal Majalla"/>
              </a:rPr>
              <a:t>toda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9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demai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9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particularidade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9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do espaço.</a:t>
            </a:r>
            <a:endParaRPr lang="pt-BR" sz="1600" dirty="0">
              <a:solidFill>
                <a:srgbClr val="000000"/>
              </a:solidFill>
              <a:latin typeface="Sakkal Majalla"/>
              <a:cs typeface="Sakkal Majalla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5240">
              <a:lnSpc>
                <a:spcPts val="1650"/>
              </a:lnSpc>
            </a:pPr>
            <a:endParaRPr lang="pt-BR" sz="1600" dirty="0">
              <a:latin typeface="Sakkal Majalla"/>
              <a:cs typeface="Sakkal Majall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43002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3602" y="274638"/>
            <a:ext cx="70942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Economia de Energia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80207"/>
            <a:ext cx="7721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rgbClr val="EEB634"/>
                </a:solidFill>
                <a:latin typeface="Arial Black"/>
                <a:cs typeface="Arial Black"/>
              </a:rPr>
              <a:t>Características LED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9" y="2273296"/>
            <a:ext cx="7419751" cy="3674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r>
              <a:rPr lang="pt-BR" sz="2000" b="1" spc="30" dirty="0" smtClean="0">
                <a:solidFill>
                  <a:srgbClr val="000000"/>
                </a:solidFill>
                <a:latin typeface="Arial"/>
                <a:cs typeface="Arial"/>
              </a:rPr>
              <a:t>FLEXIBILIDADE DE TEMPERATURA DE COR</a:t>
            </a:r>
            <a:endParaRPr lang="pt-BR" sz="1600" spc="3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2700" algn="just">
              <a:lnSpc>
                <a:spcPts val="2000"/>
              </a:lnSpc>
            </a:pPr>
            <a:r>
              <a:rPr lang="pt-BR" sz="1600" spc="25" dirty="0" smtClean="0">
                <a:solidFill>
                  <a:srgbClr val="000000"/>
                </a:solidFill>
                <a:latin typeface="Sakkal Majalla"/>
                <a:cs typeface="Sakkal Majalla"/>
              </a:rPr>
              <a:t>	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Aind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hoje</a:t>
            </a:r>
            <a:r>
              <a:rPr lang="pt-BR" sz="1600" spc="-5" dirty="0">
                <a:solidFill>
                  <a:srgbClr val="000000"/>
                </a:solidFill>
                <a:latin typeface="Sakkal Majalla"/>
                <a:cs typeface="Sakkal Majalla"/>
              </a:rPr>
              <a:t>,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maio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r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part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da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luminária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-1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utilizada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m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iluminaçã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públic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a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sã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lâmpada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-1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vapo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r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sódio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,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 e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m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algun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caso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de</a:t>
            </a:r>
            <a:r>
              <a:rPr lang="pt-BR" sz="1600" spc="30" dirty="0">
                <a:solidFill>
                  <a:srgbClr val="000000"/>
                </a:solidFill>
                <a:latin typeface="Sakkal Majalla"/>
                <a:cs typeface="Sakkal Majalla"/>
              </a:rPr>
              <a:t> vapo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r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metálico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,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u</a:t>
            </a:r>
            <a:r>
              <a:rPr lang="pt-BR" sz="1600" spc="4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at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é</a:t>
            </a:r>
            <a:r>
              <a:rPr lang="pt-BR" sz="1600" spc="4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mesm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 vapo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r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4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mercúrio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.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tecnologi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spc="4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mai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 comum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,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qu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4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é</a:t>
            </a:r>
            <a:r>
              <a:rPr lang="pt-BR" sz="1600" spc="4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4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sódio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,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 possu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i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 vid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 median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4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eficiência</a:t>
            </a:r>
            <a:r>
              <a:rPr lang="pt-BR" sz="1600" spc="3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15" dirty="0">
                <a:solidFill>
                  <a:srgbClr val="000000"/>
                </a:solidFill>
                <a:latin typeface="Sakkal Majalla"/>
                <a:cs typeface="Sakkal Majalla"/>
              </a:rPr>
              <a:t>r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azoáveis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,</a:t>
            </a:r>
            <a:r>
              <a:rPr lang="pt-BR" sz="1600" spc="6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n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entanto</a:t>
            </a:r>
            <a:r>
              <a:rPr lang="pt-BR" sz="1600" spc="-5" dirty="0">
                <a:solidFill>
                  <a:srgbClr val="000000"/>
                </a:solidFill>
                <a:latin typeface="Sakkal Majalla"/>
                <a:cs typeface="Sakkal Majalla"/>
              </a:rPr>
              <a:t>,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alé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m</a:t>
            </a:r>
            <a:r>
              <a:rPr lang="pt-BR" sz="1600" spc="6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se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u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baix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IRC</a:t>
            </a:r>
            <a:r>
              <a:rPr lang="pt-BR" sz="1600" spc="-5" dirty="0">
                <a:solidFill>
                  <a:srgbClr val="000000"/>
                </a:solidFill>
                <a:latin typeface="Sakkal Majalla"/>
                <a:cs typeface="Sakkal Majalla"/>
              </a:rPr>
              <a:t>,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exist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fat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qu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est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spc="6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tecnologi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nã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possu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i</a:t>
            </a:r>
            <a:r>
              <a:rPr lang="pt-BR" sz="1600" spc="6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 err="1">
                <a:solidFill>
                  <a:srgbClr val="000000"/>
                </a:solidFill>
                <a:latin typeface="Sakkal Majalla"/>
                <a:cs typeface="Sakkal Majalla"/>
              </a:rPr>
              <a:t>flexibidad</a:t>
            </a:r>
            <a:r>
              <a:rPr lang="pt-BR" sz="1600" spc="-10" dirty="0" err="1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d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0" dirty="0">
                <a:solidFill>
                  <a:srgbClr val="000000"/>
                </a:solidFill>
                <a:latin typeface="Sakkal Majalla"/>
                <a:cs typeface="Sakkal Majalla"/>
              </a:rPr>
              <a:t>tempe</a:t>
            </a:r>
            <a:r>
              <a:rPr lang="pt-BR" sz="1600" spc="15" dirty="0">
                <a:solidFill>
                  <a:srgbClr val="000000"/>
                </a:solidFill>
                <a:latin typeface="Sakkal Majalla"/>
                <a:cs typeface="Sakkal Majalla"/>
              </a:rPr>
              <a:t>r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atu</a:t>
            </a:r>
            <a:r>
              <a:rPr lang="pt-BR" sz="1600" spc="20" dirty="0">
                <a:solidFill>
                  <a:srgbClr val="000000"/>
                </a:solidFill>
                <a:latin typeface="Sakkal Majalla"/>
                <a:cs typeface="Sakkal Majalla"/>
              </a:rPr>
              <a:t>r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spc="6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de</a:t>
            </a:r>
            <a:r>
              <a:rPr lang="pt-BR" sz="1600" spc="30" dirty="0">
                <a:solidFill>
                  <a:srgbClr val="000000"/>
                </a:solidFill>
                <a:latin typeface="Sakkal Majalla"/>
                <a:cs typeface="Sakkal Majalla"/>
              </a:rPr>
              <a:t> cor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,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existind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apena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m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2000</a:t>
            </a:r>
            <a:r>
              <a:rPr lang="pt-BR" sz="1600" spc="80" dirty="0">
                <a:solidFill>
                  <a:srgbClr val="000000"/>
                </a:solidFill>
                <a:latin typeface="Sakkal Majalla"/>
                <a:cs typeface="Sakkal Majalla"/>
              </a:rPr>
              <a:t>K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,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enquant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qu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o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LE</a:t>
            </a:r>
            <a:r>
              <a:rPr lang="pt-BR" sz="1600" spc="-30" dirty="0">
                <a:solidFill>
                  <a:srgbClr val="000000"/>
                </a:solidFill>
                <a:latin typeface="Sakkal Majalla"/>
                <a:cs typeface="Sakkal Majalla"/>
              </a:rPr>
              <a:t>D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,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poi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possu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i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g</a:t>
            </a:r>
            <a:r>
              <a:rPr lang="pt-BR" sz="1600" spc="15" dirty="0">
                <a:solidFill>
                  <a:srgbClr val="000000"/>
                </a:solidFill>
                <a:latin typeface="Sakkal Majalla"/>
                <a:cs typeface="Sakkal Majalla"/>
              </a:rPr>
              <a:t>r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and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flexibilidade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,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podendo-s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t</a:t>
            </a:r>
            <a:r>
              <a:rPr lang="pt-BR" sz="1600" spc="20" dirty="0">
                <a:solidFill>
                  <a:srgbClr val="000000"/>
                </a:solidFill>
                <a:latin typeface="Sakkal Majalla"/>
                <a:cs typeface="Sakkal Majalla"/>
              </a:rPr>
              <a:t>r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abalha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r</a:t>
            </a:r>
            <a:r>
              <a:rPr lang="pt-BR" sz="1600" spc="6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desd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e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2700K </a:t>
            </a: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at</a:t>
            </a:r>
            <a:r>
              <a:rPr lang="pt-BR" sz="1600" spc="-10" dirty="0">
                <a:solidFill>
                  <a:srgbClr val="000000"/>
                </a:solidFill>
                <a:latin typeface="Sakkal Majalla"/>
                <a:cs typeface="Sakkal Majalla"/>
              </a:rPr>
              <a:t>é</a:t>
            </a:r>
            <a:r>
              <a:rPr lang="pt-BR" sz="1600" spc="7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spc="7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faix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a</a:t>
            </a:r>
            <a:r>
              <a:rPr lang="pt-BR" sz="1600" spc="70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do</a:t>
            </a:r>
            <a:r>
              <a:rPr lang="pt-BR" sz="1600" dirty="0">
                <a:solidFill>
                  <a:srgbClr val="000000"/>
                </a:solidFill>
                <a:latin typeface="Sakkal Majalla"/>
                <a:cs typeface="Sakkal Majalla"/>
              </a:rPr>
              <a:t>s</a:t>
            </a:r>
            <a:r>
              <a:rPr lang="pt-BR" sz="1600" spc="75" dirty="0">
                <a:solidFill>
                  <a:srgbClr val="000000"/>
                </a:solidFill>
                <a:latin typeface="Sakkal Majalla"/>
                <a:cs typeface="Sakkal Majalla"/>
              </a:rPr>
              <a:t> </a:t>
            </a:r>
            <a:r>
              <a:rPr lang="pt-BR" sz="1600" spc="35" dirty="0">
                <a:solidFill>
                  <a:srgbClr val="000000"/>
                </a:solidFill>
                <a:latin typeface="Sakkal Majalla"/>
                <a:cs typeface="Sakkal Majalla"/>
              </a:rPr>
              <a:t>6000K.</a:t>
            </a:r>
            <a:endParaRPr lang="pt-BR" sz="1600" dirty="0">
              <a:solidFill>
                <a:srgbClr val="000000"/>
              </a:solidFill>
              <a:latin typeface="Sakkal Majalla"/>
              <a:cs typeface="Sakkal Majalla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5240">
              <a:lnSpc>
                <a:spcPts val="1650"/>
              </a:lnSpc>
            </a:pPr>
            <a:endParaRPr lang="pt-BR" sz="1600" dirty="0">
              <a:latin typeface="Sakkal Majalla"/>
              <a:cs typeface="Sakkal Majall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31283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3602" y="274638"/>
            <a:ext cx="709429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Economia de Energia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80207"/>
            <a:ext cx="7721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rgbClr val="EEB634"/>
                </a:solidFill>
                <a:latin typeface="Arial Black"/>
                <a:cs typeface="Arial Black"/>
              </a:rPr>
              <a:t>Características </a:t>
            </a:r>
            <a:r>
              <a:rPr lang="pt-BR" sz="2800" dirty="0" smtClean="0">
                <a:solidFill>
                  <a:srgbClr val="EEB634"/>
                </a:solidFill>
                <a:latin typeface="Arial Black"/>
                <a:cs typeface="Arial Black"/>
              </a:rPr>
              <a:t>LED </a:t>
            </a:r>
            <a:r>
              <a:rPr lang="en-US" sz="2800" dirty="0" smtClean="0">
                <a:solidFill>
                  <a:srgbClr val="EEB634"/>
                </a:solidFill>
                <a:latin typeface="Arial Black"/>
                <a:cs typeface="Arial Black"/>
              </a:rPr>
              <a:t>–</a:t>
            </a:r>
            <a:r>
              <a:rPr lang="pt-BR" sz="2800" dirty="0" smtClean="0">
                <a:solidFill>
                  <a:srgbClr val="EEB634"/>
                </a:solidFill>
                <a:latin typeface="Arial Black"/>
                <a:cs typeface="Arial Black"/>
              </a:rPr>
              <a:t> Luz branca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2273296"/>
            <a:ext cx="7518400" cy="316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r>
              <a:rPr lang="pt-BR" sz="2000" b="1" spc="30" dirty="0" smtClean="0">
                <a:solidFill>
                  <a:srgbClr val="000000"/>
                </a:solidFill>
                <a:latin typeface="Arial"/>
                <a:cs typeface="Arial"/>
              </a:rPr>
              <a:t>MELHORAMENTO ESTÉTICO</a:t>
            </a:r>
            <a:endParaRPr lang="pt-BR" sz="1600" spc="3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24765" algn="just">
              <a:lnSpc>
                <a:spcPts val="2000"/>
              </a:lnSpc>
              <a:spcBef>
                <a:spcPts val="40"/>
              </a:spcBef>
            </a:pPr>
            <a:r>
              <a:rPr lang="pt-BR" sz="1600" dirty="0" smtClean="0">
                <a:solidFill>
                  <a:srgbClr val="000000"/>
                </a:solidFill>
                <a:latin typeface="Arial"/>
                <a:cs typeface="Arial"/>
              </a:rPr>
              <a:t>	</a:t>
            </a:r>
          </a:p>
          <a:p>
            <a:pPr marL="12700" marR="12700" algn="just">
              <a:lnSpc>
                <a:spcPts val="2000"/>
              </a:lnSpc>
              <a:spcBef>
                <a:spcPts val="20"/>
              </a:spcBef>
            </a:pPr>
            <a:r>
              <a:rPr lang="pt-BR" sz="1600" dirty="0">
                <a:solidFill>
                  <a:srgbClr val="000000"/>
                </a:solidFill>
                <a:latin typeface="Arial"/>
                <a:cs typeface="Arial"/>
              </a:rPr>
              <a:t>	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lu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z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b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anc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é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adequad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à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muita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aplicaçõe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iluminaçã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cidad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períod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noturno</a:t>
            </a:r>
            <a:r>
              <a:rPr lang="pt-BR" spc="-5" dirty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É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preferid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po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muito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m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relação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à </a:t>
            </a:r>
            <a:r>
              <a:rPr lang="pt-BR" spc="-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lu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z </a:t>
            </a:r>
            <a:r>
              <a:rPr lang="pt-BR" spc="-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amarel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-1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te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m </a:t>
            </a:r>
            <a:r>
              <a:rPr lang="pt-BR" spc="-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u</a:t>
            </a:r>
            <a:r>
              <a:rPr lang="pt-BR" spc="-15" dirty="0">
                <a:solidFill>
                  <a:srgbClr val="000000"/>
                </a:solidFill>
                <a:latin typeface="Arial"/>
                <a:cs typeface="Arial"/>
              </a:rPr>
              <a:t>m </a:t>
            </a:r>
            <a:r>
              <a:rPr lang="pt-BR" spc="-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pape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l </a:t>
            </a:r>
            <a:r>
              <a:rPr lang="pt-BR" spc="-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fundamenta</a:t>
            </a:r>
            <a:r>
              <a:rPr lang="pt-BR" spc="-5" dirty="0">
                <a:solidFill>
                  <a:srgbClr val="000000"/>
                </a:solidFill>
                <a:latin typeface="Arial"/>
                <a:cs typeface="Arial"/>
              </a:rPr>
              <a:t>l </a:t>
            </a:r>
            <a:r>
              <a:rPr lang="pt-BR" spc="-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-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taref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-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torna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r </a:t>
            </a:r>
            <a:r>
              <a:rPr lang="pt-BR" spc="-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-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rua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-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mai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-1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sociávei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-1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ag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adáveis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pt-BR" spc="-1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sendo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pt-BR" spc="-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portanto</a:t>
            </a:r>
            <a:r>
              <a:rPr lang="pt-BR" spc="-5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pt-BR" spc="-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ideal pa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ilumina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rua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pc="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área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pc="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 smtClean="0">
                <a:solidFill>
                  <a:srgbClr val="000000"/>
                </a:solidFill>
                <a:latin typeface="Arial"/>
                <a:cs typeface="Arial"/>
              </a:rPr>
              <a:t>comuns.</a:t>
            </a:r>
            <a:endParaRPr lang="pt-BR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24130" algn="just">
              <a:lnSpc>
                <a:spcPts val="2000"/>
              </a:lnSpc>
            </a:pPr>
            <a:endParaRPr lang="pt-BR" sz="1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5240">
              <a:lnSpc>
                <a:spcPts val="1650"/>
              </a:lnSpc>
            </a:pPr>
            <a:endParaRPr lang="pt-BR" sz="1600" dirty="0">
              <a:latin typeface="Sakkal Majalla"/>
              <a:cs typeface="Sakkal Majall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5426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35168" y="255643"/>
            <a:ext cx="7183232" cy="1143000"/>
          </a:xfrm>
        </p:spPr>
        <p:txBody>
          <a:bodyPr>
            <a:normAutofit/>
          </a:bodyPr>
          <a:lstStyle/>
          <a:p>
            <a:pPr algn="l"/>
            <a:r>
              <a:rPr lang="x-none" sz="4000" dirty="0" smtClean="0">
                <a:solidFill>
                  <a:srgbClr val="EEB634"/>
                </a:solidFill>
                <a:latin typeface="Arial Black"/>
                <a:cs typeface="Arial Black"/>
              </a:rPr>
              <a:t>Iluminação Viária</a:t>
            </a:r>
            <a:endParaRPr lang="en-US" sz="40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3705" y="486074"/>
            <a:ext cx="2072166" cy="652546"/>
          </a:xfrm>
          <a:prstGeom prst="rect">
            <a:avLst/>
          </a:prstGeom>
        </p:spPr>
      </p:pic>
      <p:pic>
        <p:nvPicPr>
          <p:cNvPr id="2" name="Picture 1" descr="saobernardo_0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6098" y="2023540"/>
            <a:ext cx="10513510" cy="48767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034940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33602" y="274638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Iluminação Viária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7" name="Picture 6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8" name="Content Placeholder 6"/>
          <p:cNvSpPr>
            <a:spLocks noGrp="1"/>
          </p:cNvSpPr>
          <p:nvPr>
            <p:ph idx="1"/>
          </p:nvPr>
        </p:nvSpPr>
        <p:spPr>
          <a:xfrm>
            <a:off x="1236902" y="2381032"/>
            <a:ext cx="7005398" cy="4362668"/>
          </a:xfr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ts val="0"/>
              </a:spcBef>
              <a:buClr>
                <a:srgbClr val="FFFFFF"/>
              </a:buClr>
              <a:buNone/>
              <a:tabLst>
                <a:tab pos="132080" algn="l"/>
              </a:tabLst>
            </a:pPr>
            <a:r>
              <a:rPr lang="pt-BR" sz="3800" spc="-15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z="3800" spc="8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800" spc="30" dirty="0">
                <a:solidFill>
                  <a:srgbClr val="000000"/>
                </a:solidFill>
                <a:latin typeface="Arial"/>
                <a:cs typeface="Arial"/>
              </a:rPr>
              <a:t>present</a:t>
            </a:r>
            <a:r>
              <a:rPr lang="pt-BR" sz="3800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z="3800" spc="8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800" spc="30" dirty="0">
                <a:solidFill>
                  <a:srgbClr val="000000"/>
                </a:solidFill>
                <a:latin typeface="Arial"/>
                <a:cs typeface="Arial"/>
              </a:rPr>
              <a:t>capítul</a:t>
            </a:r>
            <a:r>
              <a:rPr lang="pt-BR" sz="3800" spc="-1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z="3800" spc="8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800" spc="30" dirty="0">
                <a:solidFill>
                  <a:srgbClr val="000000"/>
                </a:solidFill>
                <a:latin typeface="Arial"/>
                <a:cs typeface="Arial"/>
              </a:rPr>
              <a:t>referent</a:t>
            </a:r>
            <a:r>
              <a:rPr lang="pt-BR" sz="3800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z="3800" spc="8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800" dirty="0">
                <a:solidFill>
                  <a:srgbClr val="000000"/>
                </a:solidFill>
                <a:latin typeface="Arial"/>
                <a:cs typeface="Arial"/>
              </a:rPr>
              <a:t>à</a:t>
            </a:r>
            <a:r>
              <a:rPr lang="pt-BR" sz="3800" spc="8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800" spc="40" dirty="0">
                <a:solidFill>
                  <a:srgbClr val="000000"/>
                </a:solidFill>
                <a:latin typeface="Arial"/>
                <a:cs typeface="Arial"/>
              </a:rPr>
              <a:t>Iluminaçã</a:t>
            </a:r>
            <a:r>
              <a:rPr lang="pt-BR" sz="380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z="3800" spc="8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800" spc="40" dirty="0">
                <a:solidFill>
                  <a:srgbClr val="000000"/>
                </a:solidFill>
                <a:latin typeface="Arial"/>
                <a:cs typeface="Arial"/>
              </a:rPr>
              <a:t>Viári</a:t>
            </a:r>
            <a:r>
              <a:rPr lang="pt-BR" sz="3800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z="3800" spc="8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800" spc="-10" dirty="0">
                <a:solidFill>
                  <a:srgbClr val="000000"/>
                </a:solidFill>
                <a:latin typeface="Arial"/>
                <a:cs typeface="Arial"/>
              </a:rPr>
              <a:t>é</a:t>
            </a:r>
            <a:r>
              <a:rPr lang="pt-BR" sz="3800" spc="8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800" spc="40" dirty="0">
                <a:solidFill>
                  <a:srgbClr val="000000"/>
                </a:solidFill>
                <a:latin typeface="Arial"/>
                <a:cs typeface="Arial"/>
              </a:rPr>
              <a:t>dividid</a:t>
            </a:r>
            <a:r>
              <a:rPr lang="pt-BR" sz="380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z="3800" spc="8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800" spc="30" dirty="0">
                <a:solidFill>
                  <a:srgbClr val="000000"/>
                </a:solidFill>
                <a:latin typeface="Arial"/>
                <a:cs typeface="Arial"/>
              </a:rPr>
              <a:t>em:</a:t>
            </a:r>
            <a:endParaRPr lang="pt-BR" sz="38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>
              <a:spcBef>
                <a:spcPts val="0"/>
              </a:spcBef>
              <a:buClr>
                <a:srgbClr val="FFFFFF"/>
              </a:buClr>
              <a:buNone/>
              <a:tabLst>
                <a:tab pos="132080" algn="l"/>
              </a:tabLst>
            </a:pPr>
            <a:endParaRPr lang="pt-BR" sz="3400" spc="30" dirty="0" smtClean="0">
              <a:latin typeface="Arial"/>
              <a:cs typeface="Arial"/>
            </a:endParaRPr>
          </a:p>
          <a:p>
            <a:pPr>
              <a:spcBef>
                <a:spcPts val="0"/>
              </a:spcBef>
              <a:buClr>
                <a:srgbClr val="FFFFFF"/>
              </a:buClr>
              <a:tabLst>
                <a:tab pos="132080" algn="l"/>
              </a:tabLst>
            </a:pPr>
            <a:r>
              <a:rPr lang="pt-BR" sz="3400" spc="30" dirty="0" smtClean="0">
                <a:latin typeface="Arial"/>
                <a:cs typeface="Arial"/>
              </a:rPr>
              <a:t>- Identidad</a:t>
            </a:r>
            <a:r>
              <a:rPr lang="pt-BR" sz="3400" spc="-10" dirty="0" smtClean="0">
                <a:latin typeface="Arial"/>
                <a:cs typeface="Arial"/>
              </a:rPr>
              <a:t>e</a:t>
            </a:r>
            <a:r>
              <a:rPr lang="pt-BR" sz="3400" spc="90" dirty="0" smtClean="0">
                <a:latin typeface="Arial"/>
                <a:cs typeface="Arial"/>
              </a:rPr>
              <a:t> </a:t>
            </a:r>
            <a:r>
              <a:rPr lang="pt-BR" sz="3400" spc="40" dirty="0" smtClean="0">
                <a:latin typeface="Arial"/>
                <a:cs typeface="Arial"/>
              </a:rPr>
              <a:t>Visual</a:t>
            </a:r>
            <a:endParaRPr lang="pt-BR" sz="3400" dirty="0">
              <a:latin typeface="Arial"/>
              <a:cs typeface="Arial"/>
            </a:endParaRPr>
          </a:p>
          <a:p>
            <a:pPr>
              <a:lnSpc>
                <a:spcPts val="2000"/>
              </a:lnSpc>
              <a:spcBef>
                <a:spcPts val="0"/>
              </a:spcBef>
              <a:buClr>
                <a:srgbClr val="FFFFFF"/>
              </a:buClr>
              <a:tabLst>
                <a:tab pos="132080" algn="l"/>
              </a:tabLst>
            </a:pPr>
            <a:r>
              <a:rPr lang="pt-BR" sz="3400" spc="-110" dirty="0" smtClean="0">
                <a:solidFill>
                  <a:srgbClr val="000000"/>
                </a:solidFill>
                <a:latin typeface="Arial"/>
                <a:cs typeface="Arial"/>
              </a:rPr>
              <a:t>- T</a:t>
            </a:r>
            <a:r>
              <a:rPr lang="pt-BR" sz="3400" spc="40" dirty="0" smtClean="0">
                <a:latin typeface="Arial"/>
                <a:cs typeface="Arial"/>
              </a:rPr>
              <a:t>emperatu</a:t>
            </a:r>
            <a:r>
              <a:rPr lang="pt-BR" sz="3400" spc="20" dirty="0" smtClean="0">
                <a:latin typeface="Arial"/>
                <a:cs typeface="Arial"/>
              </a:rPr>
              <a:t>r</a:t>
            </a:r>
            <a:r>
              <a:rPr lang="pt-BR" sz="3400" dirty="0" smtClean="0">
                <a:latin typeface="Arial"/>
                <a:cs typeface="Arial"/>
              </a:rPr>
              <a:t>a</a:t>
            </a:r>
            <a:r>
              <a:rPr lang="pt-BR" sz="3400" spc="85" dirty="0" smtClean="0">
                <a:latin typeface="Arial"/>
                <a:cs typeface="Arial"/>
              </a:rPr>
              <a:t> </a:t>
            </a:r>
            <a:r>
              <a:rPr lang="pt-BR" sz="3400" spc="30" dirty="0">
                <a:latin typeface="Arial"/>
                <a:cs typeface="Arial"/>
              </a:rPr>
              <a:t>d</a:t>
            </a:r>
            <a:r>
              <a:rPr lang="pt-BR" sz="3400" spc="-10" dirty="0">
                <a:latin typeface="Arial"/>
                <a:cs typeface="Arial"/>
              </a:rPr>
              <a:t>e</a:t>
            </a:r>
            <a:r>
              <a:rPr lang="pt-BR" sz="3400" spc="85" dirty="0">
                <a:latin typeface="Arial"/>
                <a:cs typeface="Arial"/>
              </a:rPr>
              <a:t> </a:t>
            </a:r>
            <a:r>
              <a:rPr lang="pt-BR" sz="3400" spc="30" dirty="0" smtClean="0">
                <a:latin typeface="Arial"/>
                <a:cs typeface="Arial"/>
              </a:rPr>
              <a:t>cor</a:t>
            </a:r>
            <a:endParaRPr lang="pt-BR" sz="3400" dirty="0">
              <a:latin typeface="Arial"/>
              <a:cs typeface="Arial"/>
            </a:endParaRPr>
          </a:p>
          <a:p>
            <a:pPr>
              <a:lnSpc>
                <a:spcPts val="2000"/>
              </a:lnSpc>
              <a:spcBef>
                <a:spcPts val="0"/>
              </a:spcBef>
              <a:buClr>
                <a:srgbClr val="FFFFFF"/>
              </a:buClr>
              <a:tabLst>
                <a:tab pos="132080" algn="l"/>
              </a:tabLst>
            </a:pPr>
            <a:r>
              <a:rPr lang="pt-BR" sz="3400" spc="40" dirty="0" smtClean="0">
                <a:latin typeface="Arial"/>
                <a:cs typeface="Arial"/>
              </a:rPr>
              <a:t>- Normatização</a:t>
            </a:r>
            <a:endParaRPr lang="pt-BR" sz="3400" dirty="0">
              <a:latin typeface="Arial"/>
              <a:cs typeface="Arial"/>
            </a:endParaRPr>
          </a:p>
          <a:p>
            <a:pPr>
              <a:lnSpc>
                <a:spcPts val="2000"/>
              </a:lnSpc>
              <a:spcBef>
                <a:spcPts val="0"/>
              </a:spcBef>
              <a:buClr>
                <a:srgbClr val="FFFFFF"/>
              </a:buClr>
              <a:tabLst>
                <a:tab pos="132080" algn="l"/>
              </a:tabLst>
            </a:pPr>
            <a:r>
              <a:rPr lang="pt-BR" sz="3400" spc="40" dirty="0" smtClean="0">
                <a:latin typeface="Arial"/>
                <a:cs typeface="Arial"/>
              </a:rPr>
              <a:t>- </a:t>
            </a:r>
            <a:r>
              <a:rPr lang="pt-BR" sz="3400" spc="40" dirty="0" smtClean="0">
                <a:solidFill>
                  <a:srgbClr val="000000"/>
                </a:solidFill>
                <a:latin typeface="Arial"/>
                <a:cs typeface="Arial"/>
              </a:rPr>
              <a:t>Hie</a:t>
            </a:r>
            <a:r>
              <a:rPr lang="pt-BR" sz="3400" spc="20" dirty="0" smtClean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z="3400" spc="40" dirty="0" smtClean="0">
                <a:solidFill>
                  <a:srgbClr val="000000"/>
                </a:solidFill>
                <a:latin typeface="Arial"/>
                <a:cs typeface="Arial"/>
              </a:rPr>
              <a:t>arqui</a:t>
            </a:r>
            <a:r>
              <a:rPr lang="pt-BR" sz="3400" dirty="0" smtClean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z="3400" spc="8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400" spc="40" dirty="0" smtClean="0">
                <a:solidFill>
                  <a:srgbClr val="000000"/>
                </a:solidFill>
                <a:latin typeface="Arial"/>
                <a:cs typeface="Arial"/>
              </a:rPr>
              <a:t>Viária:</a:t>
            </a:r>
            <a:endParaRPr lang="pt-BR" sz="3400" dirty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ts val="2000"/>
              </a:lnSpc>
              <a:spcBef>
                <a:spcPts val="0"/>
              </a:spcBef>
              <a:buClr>
                <a:srgbClr val="FFFFFF"/>
              </a:buClr>
              <a:tabLst>
                <a:tab pos="132080" algn="l"/>
              </a:tabLst>
            </a:pPr>
            <a:r>
              <a:rPr lang="pt-BR" sz="3400" spc="40" dirty="0" smtClean="0">
                <a:solidFill>
                  <a:srgbClr val="000000"/>
                </a:solidFill>
                <a:latin typeface="Arial"/>
                <a:cs typeface="Arial"/>
              </a:rPr>
              <a:t>- Via</a:t>
            </a:r>
            <a:r>
              <a:rPr lang="pt-BR" sz="3400" dirty="0" smtClean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z="3400" spc="8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400" spc="40" dirty="0" smtClean="0">
                <a:solidFill>
                  <a:srgbClr val="000000"/>
                </a:solidFill>
                <a:latin typeface="Arial"/>
                <a:cs typeface="Arial"/>
              </a:rPr>
              <a:t>arteriais</a:t>
            </a:r>
            <a:endParaRPr lang="pt-BR" sz="3400" dirty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ts val="2000"/>
              </a:lnSpc>
              <a:spcBef>
                <a:spcPts val="0"/>
              </a:spcBef>
              <a:buClr>
                <a:srgbClr val="FFFFFF"/>
              </a:buClr>
              <a:tabLst>
                <a:tab pos="132080" algn="l"/>
              </a:tabLst>
            </a:pPr>
            <a:r>
              <a:rPr lang="pt-BR" sz="3400" spc="40" dirty="0" smtClean="0">
                <a:solidFill>
                  <a:srgbClr val="000000"/>
                </a:solidFill>
                <a:latin typeface="Arial"/>
                <a:cs typeface="Arial"/>
              </a:rPr>
              <a:t>- Via</a:t>
            </a:r>
            <a:r>
              <a:rPr lang="pt-BR" sz="3400" dirty="0" smtClean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z="3400" spc="8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400" spc="30" dirty="0" smtClean="0">
                <a:solidFill>
                  <a:srgbClr val="000000"/>
                </a:solidFill>
                <a:latin typeface="Arial"/>
                <a:cs typeface="Arial"/>
              </a:rPr>
              <a:t>coleto</a:t>
            </a:r>
            <a:r>
              <a:rPr lang="pt-BR" sz="3400" spc="10" dirty="0" smtClean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z="3400" spc="40" dirty="0" smtClean="0">
                <a:solidFill>
                  <a:srgbClr val="000000"/>
                </a:solidFill>
                <a:latin typeface="Arial"/>
                <a:cs typeface="Arial"/>
              </a:rPr>
              <a:t>as</a:t>
            </a:r>
            <a:endParaRPr lang="pt-BR" sz="3400" dirty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ts val="2000"/>
              </a:lnSpc>
              <a:spcBef>
                <a:spcPts val="0"/>
              </a:spcBef>
              <a:buClr>
                <a:srgbClr val="FFFFFF"/>
              </a:buClr>
              <a:tabLst>
                <a:tab pos="132080" algn="l"/>
              </a:tabLst>
            </a:pPr>
            <a:r>
              <a:rPr lang="pt-BR" sz="3400" spc="40" dirty="0" smtClean="0">
                <a:solidFill>
                  <a:srgbClr val="000000"/>
                </a:solidFill>
                <a:latin typeface="Arial"/>
                <a:cs typeface="Arial"/>
              </a:rPr>
              <a:t>- Rodovias</a:t>
            </a:r>
            <a:endParaRPr lang="pt-BR" sz="3400" dirty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ts val="2000"/>
              </a:lnSpc>
              <a:spcBef>
                <a:spcPts val="0"/>
              </a:spcBef>
              <a:buClr>
                <a:srgbClr val="FFFFFF"/>
              </a:buClr>
              <a:tabLst>
                <a:tab pos="132080" algn="l"/>
              </a:tabLst>
            </a:pPr>
            <a:r>
              <a:rPr lang="pt-BR" sz="3400" spc="40" dirty="0" smtClean="0">
                <a:solidFill>
                  <a:srgbClr val="000000"/>
                </a:solidFill>
                <a:latin typeface="Arial"/>
                <a:cs typeface="Arial"/>
              </a:rPr>
              <a:t>- Via</a:t>
            </a:r>
            <a:r>
              <a:rPr lang="pt-BR" sz="3400" dirty="0" smtClean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z="3400" spc="8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400" spc="40" dirty="0" smtClean="0">
                <a:solidFill>
                  <a:srgbClr val="000000"/>
                </a:solidFill>
                <a:latin typeface="Arial"/>
                <a:cs typeface="Arial"/>
              </a:rPr>
              <a:t>locais</a:t>
            </a:r>
            <a:endParaRPr lang="pt-BR" sz="3400" spc="3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>
              <a:lnSpc>
                <a:spcPts val="2000"/>
              </a:lnSpc>
              <a:spcBef>
                <a:spcPts val="0"/>
              </a:spcBef>
              <a:buClr>
                <a:srgbClr val="FFFFFF"/>
              </a:buClr>
              <a:buNone/>
              <a:tabLst>
                <a:tab pos="132080" algn="l"/>
              </a:tabLst>
            </a:pPr>
            <a:endParaRPr lang="pt-BR" sz="34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>
              <a:lnSpc>
                <a:spcPts val="2000"/>
              </a:lnSpc>
              <a:spcBef>
                <a:spcPts val="0"/>
              </a:spcBef>
              <a:buClr>
                <a:srgbClr val="FFFFFF"/>
              </a:buClr>
              <a:buNone/>
              <a:tabLst>
                <a:tab pos="132080" algn="l"/>
              </a:tabLst>
            </a:pPr>
            <a:r>
              <a:rPr lang="pt-BR" sz="3400" dirty="0" smtClean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z="3400" spc="-114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400" spc="40" dirty="0">
                <a:solidFill>
                  <a:srgbClr val="000000"/>
                </a:solidFill>
                <a:latin typeface="Arial"/>
                <a:cs typeface="Arial"/>
              </a:rPr>
              <a:t>parti</a:t>
            </a:r>
            <a:r>
              <a:rPr lang="pt-BR" sz="3400" dirty="0">
                <a:solidFill>
                  <a:srgbClr val="000000"/>
                </a:solidFill>
                <a:latin typeface="Arial"/>
                <a:cs typeface="Arial"/>
              </a:rPr>
              <a:t>r </a:t>
            </a:r>
            <a:r>
              <a:rPr lang="pt-BR" sz="3400" spc="-1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400" spc="4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z="3400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z="3400" spc="-11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400" spc="40" dirty="0">
                <a:solidFill>
                  <a:srgbClr val="000000"/>
                </a:solidFill>
                <a:latin typeface="Arial"/>
                <a:cs typeface="Arial"/>
              </a:rPr>
              <a:t>anális</a:t>
            </a:r>
            <a:r>
              <a:rPr lang="pt-BR" sz="340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z="3400" spc="-1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400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z="3400" spc="-11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400" spc="40" dirty="0">
                <a:solidFill>
                  <a:srgbClr val="000000"/>
                </a:solidFill>
                <a:latin typeface="Arial"/>
                <a:cs typeface="Arial"/>
              </a:rPr>
              <a:t>propost</a:t>
            </a:r>
            <a:r>
              <a:rPr lang="pt-BR" sz="3400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z="3400" spc="-1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400" spc="3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z="3400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z="3400" spc="-11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400" spc="40" dirty="0">
                <a:solidFill>
                  <a:srgbClr val="000000"/>
                </a:solidFill>
                <a:latin typeface="Arial"/>
                <a:cs typeface="Arial"/>
              </a:rPr>
              <a:t>cad</a:t>
            </a:r>
            <a:r>
              <a:rPr lang="pt-BR" sz="3400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z="3400" spc="-1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400" spc="30" dirty="0">
                <a:solidFill>
                  <a:srgbClr val="000000"/>
                </a:solidFill>
                <a:latin typeface="Arial"/>
                <a:cs typeface="Arial"/>
              </a:rPr>
              <a:t>tópic</a:t>
            </a:r>
            <a:r>
              <a:rPr lang="pt-BR" sz="3400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z="3400" spc="-11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400" spc="40" dirty="0">
                <a:solidFill>
                  <a:srgbClr val="000000"/>
                </a:solidFill>
                <a:latin typeface="Arial"/>
                <a:cs typeface="Arial"/>
              </a:rPr>
              <a:t>acim</a:t>
            </a:r>
            <a:r>
              <a:rPr lang="pt-BR" sz="3400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z="3400" spc="-1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400" spc="30" dirty="0">
                <a:solidFill>
                  <a:srgbClr val="000000"/>
                </a:solidFill>
                <a:latin typeface="Arial"/>
                <a:cs typeface="Arial"/>
              </a:rPr>
              <a:t>citado</a:t>
            </a:r>
            <a:r>
              <a:rPr lang="pt-BR" sz="3400" spc="-5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pt-BR" sz="3400" spc="-11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400" spc="40" dirty="0">
                <a:solidFill>
                  <a:srgbClr val="000000"/>
                </a:solidFill>
                <a:latin typeface="Arial"/>
                <a:cs typeface="Arial"/>
              </a:rPr>
              <a:t>pode-s</a:t>
            </a:r>
            <a:r>
              <a:rPr lang="pt-BR" sz="340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z="3400" spc="-11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400" spc="40" dirty="0">
                <a:solidFill>
                  <a:srgbClr val="000000"/>
                </a:solidFill>
                <a:latin typeface="Arial"/>
                <a:cs typeface="Arial"/>
              </a:rPr>
              <a:t>defini</a:t>
            </a:r>
            <a:r>
              <a:rPr lang="pt-BR" sz="3400" dirty="0">
                <a:solidFill>
                  <a:srgbClr val="000000"/>
                </a:solidFill>
                <a:latin typeface="Arial"/>
                <a:cs typeface="Arial"/>
              </a:rPr>
              <a:t>r </a:t>
            </a:r>
            <a:r>
              <a:rPr lang="pt-BR" sz="3400" spc="-11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400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z="3400" spc="-1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400" spc="40" dirty="0">
                <a:solidFill>
                  <a:srgbClr val="000000"/>
                </a:solidFill>
                <a:latin typeface="Arial"/>
                <a:cs typeface="Arial"/>
              </a:rPr>
              <a:t>iluminaçã</a:t>
            </a:r>
            <a:r>
              <a:rPr lang="pt-BR" sz="340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z="3400" spc="-1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400" spc="40" dirty="0">
                <a:solidFill>
                  <a:srgbClr val="000000"/>
                </a:solidFill>
                <a:latin typeface="Arial"/>
                <a:cs typeface="Arial"/>
              </a:rPr>
              <a:t>viári</a:t>
            </a:r>
            <a:r>
              <a:rPr lang="pt-BR" sz="3400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z="3400" spc="-1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400" spc="30" dirty="0">
                <a:solidFill>
                  <a:srgbClr val="000000"/>
                </a:solidFill>
                <a:latin typeface="Arial"/>
                <a:cs typeface="Arial"/>
              </a:rPr>
              <a:t>do municípi</a:t>
            </a:r>
            <a:r>
              <a:rPr lang="pt-BR" sz="3400" spc="-1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z="3400" spc="8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400" spc="3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z="3400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z="3400" spc="8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3400" spc="85" dirty="0" smtClean="0">
                <a:solidFill>
                  <a:srgbClr val="000000"/>
                </a:solidFill>
                <a:latin typeface="Arial"/>
                <a:cs typeface="Arial"/>
              </a:rPr>
              <a:t>Uberaba</a:t>
            </a:r>
            <a:r>
              <a:rPr lang="pt-BR" sz="3400" spc="4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pt-BR" sz="3400" dirty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ts val="2000"/>
              </a:lnSpc>
              <a:buClr>
                <a:srgbClr val="FFFFFF"/>
              </a:buClr>
              <a:buFontTx/>
              <a:buChar char="-"/>
              <a:tabLst>
                <a:tab pos="132080" algn="l"/>
              </a:tabLst>
            </a:pPr>
            <a:endParaRPr lang="pt-BR" sz="2400" dirty="0">
              <a:latin typeface="Sakkal Majalla"/>
              <a:cs typeface="Sakkal Majalla"/>
            </a:endParaRPr>
          </a:p>
          <a:p>
            <a:pPr marL="0" indent="0">
              <a:buNone/>
            </a:pPr>
            <a:endParaRPr lang="pt-BR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914399" y="1480207"/>
            <a:ext cx="7888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>
                <a:solidFill>
                  <a:srgbClr val="EEB634"/>
                </a:solidFill>
                <a:latin typeface="Arial Black"/>
                <a:cs typeface="Arial Black"/>
              </a:rPr>
              <a:t>A) </a:t>
            </a:r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Introdução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23298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2503" y="452438"/>
            <a:ext cx="3177628" cy="114300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EEB634"/>
                </a:solidFill>
                <a:latin typeface="Arial Black"/>
                <a:cs typeface="Arial Black"/>
              </a:rPr>
              <a:t>Sumário</a:t>
            </a:r>
            <a:endParaRPr lang="pt-BR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1701" y="1595438"/>
            <a:ext cx="4292599" cy="3967162"/>
          </a:xfrm>
        </p:spPr>
        <p:txBody>
          <a:bodyPr>
            <a:normAutofit fontScale="92500"/>
          </a:bodyPr>
          <a:lstStyle/>
          <a:p>
            <a:pPr>
              <a:buFont typeface="+mj-lt"/>
              <a:buAutoNum type="arabicPeriod"/>
            </a:pPr>
            <a:r>
              <a:rPr lang="pt-BR" sz="1800" dirty="0" smtClean="0">
                <a:latin typeface="Arial"/>
                <a:cs typeface="Arial"/>
              </a:rPr>
              <a:t>Localização.....................................05</a:t>
            </a:r>
          </a:p>
          <a:p>
            <a:pPr>
              <a:buFont typeface="+mj-lt"/>
              <a:buAutoNum type="arabicPeriod"/>
            </a:pPr>
            <a:r>
              <a:rPr lang="pt-BR" sz="1800" dirty="0" smtClean="0">
                <a:latin typeface="Arial"/>
                <a:cs typeface="Arial"/>
              </a:rPr>
              <a:t>Diretrizes.........................................08</a:t>
            </a:r>
          </a:p>
          <a:p>
            <a:pPr>
              <a:buFont typeface="+mj-lt"/>
              <a:buAutoNum type="arabicPeriod"/>
            </a:pPr>
            <a:r>
              <a:rPr lang="pt-BR" sz="1800" dirty="0" smtClean="0">
                <a:latin typeface="Arial"/>
                <a:cs typeface="Arial"/>
              </a:rPr>
              <a:t>Análise Situacional..........................17</a:t>
            </a:r>
          </a:p>
          <a:p>
            <a:pPr>
              <a:buFont typeface="+mj-lt"/>
              <a:buAutoNum type="arabicPeriod"/>
            </a:pPr>
            <a:r>
              <a:rPr lang="pt-BR" sz="1800" dirty="0" smtClean="0">
                <a:latin typeface="Arial"/>
                <a:cs typeface="Arial"/>
              </a:rPr>
              <a:t>Lâmpadas........................................26</a:t>
            </a:r>
          </a:p>
          <a:p>
            <a:pPr>
              <a:buFont typeface="+mj-lt"/>
              <a:buAutoNum type="arabicPeriod"/>
            </a:pPr>
            <a:r>
              <a:rPr lang="pt-BR" sz="1800" dirty="0" smtClean="0">
                <a:latin typeface="Arial"/>
                <a:cs typeface="Arial"/>
              </a:rPr>
              <a:t>Economia de Energia......................31</a:t>
            </a:r>
          </a:p>
          <a:p>
            <a:pPr>
              <a:buFont typeface="+mj-lt"/>
              <a:buAutoNum type="arabicPeriod"/>
            </a:pPr>
            <a:r>
              <a:rPr lang="pt-BR" sz="1800" dirty="0" smtClean="0">
                <a:latin typeface="Arial"/>
                <a:cs typeface="Arial"/>
              </a:rPr>
              <a:t>Iluminação Viária.............................38</a:t>
            </a:r>
          </a:p>
          <a:p>
            <a:pPr>
              <a:buFont typeface="+mj-lt"/>
              <a:buAutoNum type="arabicPeriod"/>
            </a:pPr>
            <a:r>
              <a:rPr lang="pt-BR" sz="1800" dirty="0" smtClean="0">
                <a:latin typeface="Arial"/>
                <a:cs typeface="Arial"/>
              </a:rPr>
              <a:t>Vias Arteriais...................................48</a:t>
            </a:r>
          </a:p>
          <a:p>
            <a:pPr>
              <a:buFont typeface="+mj-lt"/>
              <a:buAutoNum type="arabicPeriod"/>
            </a:pPr>
            <a:r>
              <a:rPr lang="pt-BR" sz="1800" dirty="0" smtClean="0">
                <a:latin typeface="Arial"/>
                <a:cs typeface="Arial"/>
              </a:rPr>
              <a:t>Vias Coletoras.................................53</a:t>
            </a:r>
          </a:p>
          <a:p>
            <a:pPr>
              <a:buFont typeface="+mj-lt"/>
              <a:buAutoNum type="arabicPeriod"/>
            </a:pPr>
            <a:r>
              <a:rPr lang="pt-BR" sz="1800" dirty="0" smtClean="0">
                <a:latin typeface="Arial"/>
                <a:cs typeface="Arial"/>
              </a:rPr>
              <a:t>Vias Locais......................................58</a:t>
            </a:r>
          </a:p>
          <a:p>
            <a:pPr>
              <a:buFont typeface="+mj-lt"/>
              <a:buAutoNum type="arabicPeriod"/>
            </a:pPr>
            <a:r>
              <a:rPr lang="pt-BR" sz="1800" dirty="0" smtClean="0">
                <a:latin typeface="Arial"/>
                <a:cs typeface="Arial"/>
              </a:rPr>
              <a:t>Vias </a:t>
            </a:r>
            <a:r>
              <a:rPr lang="pt-BR" sz="1800" dirty="0" err="1" smtClean="0">
                <a:latin typeface="Arial"/>
                <a:cs typeface="Arial"/>
              </a:rPr>
              <a:t>Pedonais</a:t>
            </a:r>
            <a:r>
              <a:rPr lang="pt-BR" sz="1800" dirty="0" smtClean="0">
                <a:latin typeface="Arial"/>
                <a:cs typeface="Arial"/>
              </a:rPr>
              <a:t>..................................63</a:t>
            </a:r>
          </a:p>
          <a:p>
            <a:pPr>
              <a:buFont typeface="+mj-lt"/>
              <a:buAutoNum type="arabicPeriod"/>
            </a:pPr>
            <a:r>
              <a:rPr lang="pt-BR" sz="1800" dirty="0" err="1" smtClean="0">
                <a:latin typeface="Arial"/>
                <a:cs typeface="Arial"/>
              </a:rPr>
              <a:t>Iluminacao</a:t>
            </a:r>
            <a:r>
              <a:rPr lang="pt-BR" sz="1800" dirty="0" smtClean="0">
                <a:latin typeface="Arial"/>
                <a:cs typeface="Arial"/>
              </a:rPr>
              <a:t> </a:t>
            </a:r>
            <a:r>
              <a:rPr lang="pt-BR" sz="1800" dirty="0" err="1" smtClean="0">
                <a:latin typeface="Arial"/>
                <a:cs typeface="Arial"/>
              </a:rPr>
              <a:t>paisagistica</a:t>
            </a:r>
            <a:r>
              <a:rPr lang="pt-BR" sz="1800" dirty="0" smtClean="0">
                <a:latin typeface="Arial"/>
                <a:cs typeface="Arial"/>
              </a:rPr>
              <a:t>...................71</a:t>
            </a:r>
          </a:p>
          <a:p>
            <a:pPr>
              <a:buFont typeface="+mj-lt"/>
              <a:buAutoNum type="arabicPeriod"/>
            </a:pPr>
            <a:r>
              <a:rPr lang="pt-BR" sz="1800" dirty="0" smtClean="0">
                <a:latin typeface="Arial"/>
                <a:cs typeface="Arial"/>
              </a:rPr>
              <a:t>Telemetria e Monitoramento............73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brasiluz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1689" y="5430072"/>
            <a:ext cx="2799739" cy="881666"/>
          </a:xfrm>
          <a:prstGeom prst="rect">
            <a:avLst/>
          </a:prstGeom>
        </p:spPr>
      </p:pic>
      <p:pic>
        <p:nvPicPr>
          <p:cNvPr id="5" name="Picture 4" descr="saobernardo_00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24025"/>
            <a:ext cx="4711702" cy="33147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2554994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80207"/>
            <a:ext cx="7721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Identidade Visual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2273296"/>
            <a:ext cx="7888030" cy="3593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13335" algn="just">
              <a:lnSpc>
                <a:spcPts val="2100"/>
              </a:lnSpc>
            </a:pPr>
            <a:r>
              <a:rPr lang="pt-BR" sz="1600" spc="25" dirty="0" smtClean="0">
                <a:solidFill>
                  <a:srgbClr val="000000"/>
                </a:solidFill>
                <a:latin typeface="Sakkal Majalla"/>
                <a:cs typeface="Sakkal Majalla"/>
              </a:rPr>
              <a:t>	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P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concepçã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1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projet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iluminaçã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viária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pt-BR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tomou-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 s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com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bas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classificaçã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8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oficia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l 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via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fornecid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pela Prefeitu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Municipa</a:t>
            </a:r>
            <a:r>
              <a:rPr lang="pt-BR" spc="-5" dirty="0">
                <a:solidFill>
                  <a:srgbClr val="000000"/>
                </a:solidFill>
                <a:latin typeface="Arial"/>
                <a:cs typeface="Arial"/>
              </a:rPr>
              <a:t>l</a:t>
            </a:r>
            <a:r>
              <a:rPr lang="pt-BR" spc="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75" dirty="0" smtClean="0">
                <a:solidFill>
                  <a:srgbClr val="000000"/>
                </a:solidFill>
                <a:latin typeface="Arial"/>
                <a:cs typeface="Arial"/>
              </a:rPr>
              <a:t>Uberaba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P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15" dirty="0" smtClean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4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cad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25" dirty="0" smtClean="0">
                <a:solidFill>
                  <a:srgbClr val="000000"/>
                </a:solidFill>
                <a:latin typeface="Arial"/>
                <a:cs typeface="Arial"/>
              </a:rPr>
              <a:t>tipologi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4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 smtClean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4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via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,</a:t>
            </a:r>
            <a:r>
              <a:rPr lang="pt-BR" spc="4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fo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m 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estudada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seçõe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tip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da situaçã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6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atua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l 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e,</a:t>
            </a:r>
            <a:r>
              <a:rPr lang="pt-BR" spc="6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60" dirty="0" err="1" smtClean="0">
                <a:solidFill>
                  <a:srgbClr val="000000"/>
                </a:solidFill>
                <a:latin typeface="Arial"/>
                <a:cs typeface="Arial"/>
              </a:rPr>
              <a:t>subsequentemente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pt-BR" spc="6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 smtClean="0">
                <a:solidFill>
                  <a:srgbClr val="000000"/>
                </a:solidFill>
                <a:latin typeface="Arial"/>
                <a:cs typeface="Arial"/>
              </a:rPr>
              <a:t>at</a:t>
            </a:r>
            <a:r>
              <a:rPr lang="pt-BR" spc="15" dirty="0" smtClean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avé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pc="6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u</a:t>
            </a:r>
            <a:r>
              <a:rPr lang="pt-BR" spc="-15" dirty="0">
                <a:solidFill>
                  <a:srgbClr val="000000"/>
                </a:solidFill>
                <a:latin typeface="Arial"/>
                <a:cs typeface="Arial"/>
              </a:rPr>
              <a:t>m </a:t>
            </a:r>
            <a:r>
              <a:rPr lang="pt-BR" spc="6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prog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am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25" dirty="0" smtClean="0">
                <a:solidFill>
                  <a:srgbClr val="000000"/>
                </a:solidFill>
                <a:latin typeface="Arial"/>
                <a:cs typeface="Arial"/>
              </a:rPr>
              <a:t>de</a:t>
            </a:r>
            <a:r>
              <a:rPr lang="pt-BR" spc="30" dirty="0" smtClean="0">
                <a:solidFill>
                  <a:srgbClr val="000000"/>
                </a:solidFill>
                <a:latin typeface="Arial"/>
                <a:cs typeface="Arial"/>
              </a:rPr>
              <a:t> cálculo (DIALUX)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,</a:t>
            </a:r>
            <a:r>
              <a:rPr lang="pt-BR" spc="-7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propost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-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um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-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soluçã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-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idea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l</a:t>
            </a:r>
            <a:r>
              <a:rPr lang="pt-BR" spc="-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-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 smtClean="0">
                <a:solidFill>
                  <a:srgbClr val="000000"/>
                </a:solidFill>
                <a:latin typeface="Arial"/>
                <a:cs typeface="Arial"/>
              </a:rPr>
              <a:t>tipologi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25" dirty="0" smtClean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-7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iluminação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pt-BR" spc="25" dirty="0" smtClean="0">
                <a:solidFill>
                  <a:srgbClr val="000000"/>
                </a:solidFill>
                <a:latin typeface="Arial"/>
                <a:cs typeface="Arial"/>
              </a:rPr>
              <a:t>tant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m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relaçã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o à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form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e o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design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pt-BR" spc="25" dirty="0" smtClean="0">
                <a:solidFill>
                  <a:srgbClr val="000000"/>
                </a:solidFill>
                <a:latin typeface="Arial"/>
                <a:cs typeface="Arial"/>
              </a:rPr>
              <a:t>quant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-13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 smtClean="0">
                <a:solidFill>
                  <a:srgbClr val="000000"/>
                </a:solidFill>
                <a:latin typeface="Arial"/>
                <a:cs typeface="Arial"/>
              </a:rPr>
              <a:t>pel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-13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efeito, função</a:t>
            </a:r>
            <a:r>
              <a:rPr lang="pt-BR" spc="-5" dirty="0" smtClean="0">
                <a:solidFill>
                  <a:srgbClr val="000000"/>
                </a:solidFill>
                <a:latin typeface="Arial"/>
                <a:cs typeface="Arial"/>
              </a:rPr>
              <a:t>,</a:t>
            </a:r>
            <a:r>
              <a:rPr lang="pt-BR" spc="-3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eficiência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,</a:t>
            </a:r>
            <a:r>
              <a:rPr lang="pt-BR" spc="-3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 smtClean="0">
                <a:solidFill>
                  <a:srgbClr val="000000"/>
                </a:solidFill>
                <a:latin typeface="Arial"/>
                <a:cs typeface="Arial"/>
              </a:rPr>
              <a:t>tipologi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-3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 smtClean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-3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lâmpada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pt-BR" spc="25" dirty="0" smtClean="0">
                <a:solidFill>
                  <a:srgbClr val="000000"/>
                </a:solidFill>
                <a:latin typeface="Arial"/>
                <a:cs typeface="Arial"/>
              </a:rPr>
              <a:t>potência</a:t>
            </a:r>
            <a:r>
              <a:rPr lang="pt-BR" spc="-5" dirty="0" smtClean="0">
                <a:solidFill>
                  <a:srgbClr val="000000"/>
                </a:solidFill>
                <a:latin typeface="Arial"/>
                <a:cs typeface="Arial"/>
              </a:rPr>
              <a:t>,</a:t>
            </a:r>
            <a:r>
              <a:rPr lang="pt-BR" spc="-3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altu</a:t>
            </a:r>
            <a:r>
              <a:rPr lang="pt-BR" spc="20" dirty="0" smtClean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-3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 smtClean="0">
                <a:solidFill>
                  <a:srgbClr val="000000"/>
                </a:solidFill>
                <a:latin typeface="Arial"/>
                <a:cs typeface="Arial"/>
              </a:rPr>
              <a:t>do pont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7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luminos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espaçamento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pc="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necessários.</a:t>
            </a:r>
            <a:endParaRPr lang="pt-BR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2700" algn="just">
              <a:lnSpc>
                <a:spcPts val="2100"/>
              </a:lnSpc>
            </a:pP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	D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-10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form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-10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simples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,</a:t>
            </a:r>
            <a:r>
              <a:rPr lang="pt-BR" spc="-10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modern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-1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-1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co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m</a:t>
            </a:r>
            <a:r>
              <a:rPr lang="pt-BR" spc="-1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g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and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-1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eficácia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,</a:t>
            </a:r>
            <a:r>
              <a:rPr lang="pt-BR" spc="-10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pc="-10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luminárias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escolhida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30" dirty="0" smtClean="0">
                <a:solidFill>
                  <a:srgbClr val="000000"/>
                </a:solidFill>
                <a:latin typeface="Arial"/>
                <a:cs typeface="Arial"/>
              </a:rPr>
              <a:t>te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m 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25" dirty="0" smtClean="0">
                <a:solidFill>
                  <a:srgbClr val="000000"/>
                </a:solidFill>
                <a:latin typeface="Arial"/>
                <a:cs typeface="Arial"/>
              </a:rPr>
              <a:t>objetiv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4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passa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4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despercebidas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sem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influencia</a:t>
            </a:r>
            <a:r>
              <a:rPr lang="pt-BR" spc="-5" dirty="0">
                <a:solidFill>
                  <a:srgbClr val="000000"/>
                </a:solidFill>
                <a:latin typeface="Arial"/>
                <a:cs typeface="Arial"/>
              </a:rPr>
              <a:t>r </a:t>
            </a:r>
            <a:r>
              <a:rPr lang="pt-BR" spc="5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5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panorama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urbano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pt-BR" spc="5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 smtClean="0">
                <a:solidFill>
                  <a:srgbClr val="000000"/>
                </a:solidFill>
                <a:latin typeface="Arial"/>
                <a:cs typeface="Arial"/>
              </a:rPr>
              <a:t>principalment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5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25" dirty="0" smtClean="0">
                <a:solidFill>
                  <a:srgbClr val="000000"/>
                </a:solidFill>
                <a:latin typeface="Arial"/>
                <a:cs typeface="Arial"/>
              </a:rPr>
              <a:t>período diurno.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Nessa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áreas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,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variaçã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 s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encont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n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altu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luminária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,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 na dimensã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 b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aç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 n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potênci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 e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m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funçã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 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 largu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 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 via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4000" dirty="0" smtClean="0">
                <a:solidFill>
                  <a:srgbClr val="EEB634"/>
                </a:solidFill>
                <a:latin typeface="Arial Black"/>
                <a:cs typeface="Arial Black"/>
              </a:rPr>
              <a:t>Iluminação Viária</a:t>
            </a:r>
            <a:endParaRPr lang="pt-BR" sz="40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552883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80207"/>
            <a:ext cx="7721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Identidade Visual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2273296"/>
            <a:ext cx="7888030" cy="2787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12700" algn="just">
              <a:lnSpc>
                <a:spcPts val="2100"/>
              </a:lnSpc>
            </a:pP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	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Co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m  </a:t>
            </a:r>
            <a:r>
              <a:rPr lang="pt-BR" spc="9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est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 </a:t>
            </a:r>
            <a:r>
              <a:rPr lang="pt-BR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soluçã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o,  </a:t>
            </a:r>
            <a:r>
              <a:rPr lang="pt-BR" spc="9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tem-s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e  </a:t>
            </a:r>
            <a:r>
              <a:rPr lang="pt-BR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um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 </a:t>
            </a:r>
            <a:r>
              <a:rPr lang="pt-BR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quantidad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 </a:t>
            </a:r>
            <a:r>
              <a:rPr lang="pt-BR" spc="1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reduzid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 </a:t>
            </a:r>
            <a:r>
              <a:rPr lang="pt-BR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de produto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-10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utilizado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-10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m </a:t>
            </a:r>
            <a:r>
              <a:rPr lang="pt-BR" spc="-10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tod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-10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cidade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pt-BR" spc="-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facilitand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-10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dess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-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forma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 </a:t>
            </a:r>
            <a:r>
              <a:rPr lang="pt-BR" spc="-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manutençã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 </a:t>
            </a:r>
            <a:r>
              <a:rPr lang="pt-BR" spc="-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 </a:t>
            </a:r>
            <a:r>
              <a:rPr lang="pt-BR" spc="-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formand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 </a:t>
            </a:r>
            <a:r>
              <a:rPr lang="pt-BR" spc="-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um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 </a:t>
            </a:r>
            <a:r>
              <a:rPr lang="pt-BR" spc="-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linguage</a:t>
            </a:r>
            <a:r>
              <a:rPr lang="pt-BR" spc="-15" dirty="0">
                <a:solidFill>
                  <a:srgbClr val="000000"/>
                </a:solidFill>
                <a:latin typeface="Arial"/>
                <a:cs typeface="Arial"/>
              </a:rPr>
              <a:t>m  </a:t>
            </a:r>
            <a:r>
              <a:rPr lang="pt-BR" spc="-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comum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uma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identidad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visual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.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Na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pc="1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área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pc="1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1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maio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1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flux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1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1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pessoa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pc="1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1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1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maio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1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movimento, fo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m </a:t>
            </a:r>
            <a:r>
              <a:rPr lang="pt-BR" spc="25" dirty="0" smtClean="0">
                <a:solidFill>
                  <a:srgbClr val="000000"/>
                </a:solidFill>
                <a:latin typeface="Arial"/>
                <a:cs typeface="Arial"/>
              </a:rPr>
              <a:t>proposta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luminária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auxiliare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co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m </a:t>
            </a:r>
            <a:r>
              <a:rPr lang="pt-BR" spc="25" dirty="0" smtClean="0">
                <a:solidFill>
                  <a:srgbClr val="000000"/>
                </a:solidFill>
                <a:latin typeface="Arial"/>
                <a:cs typeface="Arial"/>
              </a:rPr>
              <a:t>design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diferenciad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exclusivament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pa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iluminaçã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pedestres.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proporcionalidad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-6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escal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human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-6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convida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m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os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t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anseunte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-1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-1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 err="1">
                <a:solidFill>
                  <a:srgbClr val="000000"/>
                </a:solidFill>
                <a:latin typeface="Arial"/>
                <a:cs typeface="Arial"/>
              </a:rPr>
              <a:t>frequenta</a:t>
            </a:r>
            <a:r>
              <a:rPr lang="pt-BR" dirty="0" err="1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1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 smtClean="0">
                <a:solidFill>
                  <a:srgbClr val="000000"/>
                </a:solidFill>
                <a:latin typeface="Arial"/>
                <a:cs typeface="Arial"/>
              </a:rPr>
              <a:t>ess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-14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zon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-1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-1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cidad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1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 smtClean="0">
                <a:solidFill>
                  <a:srgbClr val="000000"/>
                </a:solidFill>
                <a:latin typeface="Arial"/>
                <a:cs typeface="Arial"/>
              </a:rPr>
              <a:t>identificar-se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co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m </a:t>
            </a:r>
            <a:r>
              <a:rPr lang="pt-BR" spc="-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ela</a:t>
            </a:r>
            <a:r>
              <a:rPr lang="pt-BR" spc="-5" dirty="0">
                <a:solidFill>
                  <a:srgbClr val="000000"/>
                </a:solidFill>
                <a:latin typeface="Arial"/>
                <a:cs typeface="Arial"/>
              </a:rPr>
              <a:t>. </a:t>
            </a:r>
            <a:r>
              <a:rPr lang="pt-BR" spc="-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5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-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desig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n </a:t>
            </a:r>
            <a:r>
              <a:rPr lang="pt-BR" spc="-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diferenciad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-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é </a:t>
            </a:r>
            <a:r>
              <a:rPr lang="pt-BR" spc="-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fundamenta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l </a:t>
            </a:r>
            <a:r>
              <a:rPr lang="pt-BR" spc="-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pa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-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7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criar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identidad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1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visua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l </a:t>
            </a:r>
            <a:r>
              <a:rPr lang="pt-BR" spc="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pa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espaç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també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m </a:t>
            </a:r>
            <a:r>
              <a:rPr lang="pt-BR" spc="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pa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1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cidade e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m </a:t>
            </a:r>
            <a:r>
              <a:rPr lang="pt-BR" spc="-10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ge</a:t>
            </a:r>
            <a:r>
              <a:rPr lang="pt-BR" spc="15" dirty="0" smtClean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al.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4000" dirty="0" smtClean="0">
                <a:solidFill>
                  <a:srgbClr val="EEB634"/>
                </a:solidFill>
                <a:latin typeface="Arial Black"/>
                <a:cs typeface="Arial Black"/>
              </a:rPr>
              <a:t>Iluminação Viária</a:t>
            </a:r>
            <a:endParaRPr lang="pt-BR" sz="40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388014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Temperatura de cor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2184396"/>
            <a:ext cx="7721600" cy="435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12700" algn="just">
              <a:lnSpc>
                <a:spcPct val="109600"/>
              </a:lnSpc>
            </a:pP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	</a:t>
            </a:r>
            <a:r>
              <a:rPr lang="pt-BR" spc="25" dirty="0" smtClean="0">
                <a:solidFill>
                  <a:srgbClr val="000000"/>
                </a:solidFill>
                <a:latin typeface="Arial"/>
                <a:cs typeface="Arial"/>
              </a:rPr>
              <a:t>Uma atmosfera luminosa é uma qualidade observável e perceptível. Sua principal característica é 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tonalidade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da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iluminação,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ou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seja,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sua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tempe</a:t>
            </a:r>
            <a:r>
              <a:rPr lang="pt-BR" spc="-20" dirty="0" smtClean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tu</a:t>
            </a:r>
            <a:r>
              <a:rPr lang="pt-BR" spc="-25" dirty="0" smtClean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-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de 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cor.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Sua </a:t>
            </a:r>
            <a:r>
              <a:rPr lang="pt-BR" spc="-15" dirty="0" smtClean="0">
                <a:solidFill>
                  <a:srgbClr val="000000"/>
                </a:solidFill>
                <a:latin typeface="Arial"/>
                <a:cs typeface="Arial"/>
              </a:rPr>
              <a:t> relev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ância </a:t>
            </a:r>
            <a:r>
              <a:rPr lang="pt-BR" spc="-1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como </a:t>
            </a:r>
            <a:r>
              <a:rPr lang="pt-BR" spc="-1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elemento do </a:t>
            </a:r>
            <a:r>
              <a:rPr lang="pt-BR" spc="-1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plan</a:t>
            </a:r>
            <a:r>
              <a:rPr lang="pt-BR" spc="-15" dirty="0" smtClean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jamento </a:t>
            </a:r>
            <a:r>
              <a:rPr lang="pt-BR" spc="-8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de </a:t>
            </a:r>
            <a:r>
              <a:rPr lang="pt-BR" spc="-8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iluminação </a:t>
            </a:r>
            <a:r>
              <a:rPr lang="pt-BR" spc="-8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urbana</a:t>
            </a:r>
            <a:r>
              <a:rPr lang="pt-BR" spc="-8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é </a:t>
            </a:r>
            <a:r>
              <a:rPr lang="pt-BR" spc="-8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-8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maior </a:t>
            </a:r>
            <a:r>
              <a:rPr lang="pt-BR" spc="-8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eficácia </a:t>
            </a:r>
            <a:r>
              <a:rPr lang="pt-BR" spc="-8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na </a:t>
            </a:r>
            <a:r>
              <a:rPr lang="pt-BR" spc="-8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pe</a:t>
            </a:r>
            <a:r>
              <a:rPr lang="pt-BR" spc="-5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cepção </a:t>
            </a:r>
            <a:r>
              <a:rPr lang="pt-BR" spc="-2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visual </a:t>
            </a:r>
            <a:r>
              <a:rPr lang="pt-BR" spc="-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memorização </a:t>
            </a:r>
            <a:r>
              <a:rPr lang="pt-BR" spc="-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de </a:t>
            </a:r>
            <a:r>
              <a:rPr lang="pt-BR" spc="-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variantes </a:t>
            </a:r>
            <a:r>
              <a:rPr lang="pt-BR" spc="-2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cromáticas, as</a:t>
            </a:r>
            <a:r>
              <a:rPr lang="pt-BR" spc="7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g</a:t>
            </a:r>
            <a:r>
              <a:rPr lang="pt-BR" spc="-20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adações</a:t>
            </a:r>
            <a:r>
              <a:rPr lang="pt-BR" spc="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de</a:t>
            </a:r>
            <a:r>
              <a:rPr lang="pt-BR" spc="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níveis</a:t>
            </a:r>
            <a:r>
              <a:rPr lang="pt-BR" spc="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de</a:t>
            </a:r>
            <a:r>
              <a:rPr lang="pt-BR" spc="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intensidade</a:t>
            </a:r>
            <a:r>
              <a:rPr lang="pt-BR" spc="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uniformidade</a:t>
            </a:r>
            <a:r>
              <a:rPr lang="pt-BR" spc="7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em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um </a:t>
            </a:r>
            <a:r>
              <a:rPr lang="pt-BR" spc="-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sistema </a:t>
            </a:r>
            <a:r>
              <a:rPr lang="pt-BR" spc="-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de </a:t>
            </a:r>
            <a:r>
              <a:rPr lang="pt-BR" spc="-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iluminação </a:t>
            </a:r>
            <a:r>
              <a:rPr lang="pt-BR" spc="-90" dirty="0" smtClean="0">
                <a:solidFill>
                  <a:srgbClr val="000000"/>
                </a:solidFill>
                <a:latin typeface="Arial"/>
                <a:cs typeface="Arial"/>
              </a:rPr>
              <a:t>como o proposto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.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Ou</a:t>
            </a:r>
            <a:r>
              <a:rPr lang="pt-BR" spc="-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seja,</a:t>
            </a:r>
            <a:r>
              <a:rPr lang="pt-BR" spc="-4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atribuir</a:t>
            </a:r>
            <a:r>
              <a:rPr lang="pt-BR" spc="-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-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papel</a:t>
            </a:r>
            <a:r>
              <a:rPr lang="pt-BR" spc="-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principal</a:t>
            </a:r>
            <a:r>
              <a:rPr lang="pt-BR" spc="-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ao</a:t>
            </a:r>
            <a:r>
              <a:rPr lang="pt-BR" spc="-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critério</a:t>
            </a:r>
            <a:r>
              <a:rPr lang="pt-BR" spc="-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da</a:t>
            </a:r>
            <a:r>
              <a:rPr lang="pt-BR" spc="-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tempe</a:t>
            </a:r>
            <a:r>
              <a:rPr lang="pt-BR" spc="-20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atu</a:t>
            </a:r>
            <a:r>
              <a:rPr lang="pt-BR" spc="-20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de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cor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é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uma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decisão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em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prol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da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eficácia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da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percepção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5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da sedimentação</a:t>
            </a:r>
            <a:r>
              <a:rPr lang="pt-BR" spc="1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da</a:t>
            </a:r>
            <a:r>
              <a:rPr lang="pt-BR" spc="1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leitu</a:t>
            </a:r>
            <a:r>
              <a:rPr lang="pt-BR" spc="-2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1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da</a:t>
            </a:r>
            <a:r>
              <a:rPr lang="pt-BR" spc="1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forma</a:t>
            </a:r>
            <a:r>
              <a:rPr lang="pt-BR" spc="1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urbana</a:t>
            </a:r>
            <a:r>
              <a:rPr lang="pt-BR" spc="1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noturna,</a:t>
            </a:r>
            <a:r>
              <a:rPr lang="pt-BR" spc="1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at</a:t>
            </a:r>
            <a:r>
              <a:rPr lang="pt-BR" spc="-20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avés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de sua</a:t>
            </a:r>
            <a:r>
              <a:rPr lang="pt-BR" spc="-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memorização.</a:t>
            </a:r>
          </a:p>
          <a:p>
            <a:pPr marL="12700" marR="12700" algn="just">
              <a:lnSpc>
                <a:spcPct val="109600"/>
              </a:lnSpc>
            </a:pP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	É </a:t>
            </a:r>
            <a:r>
              <a:rPr lang="pt-BR" spc="-14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1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diferenciação </a:t>
            </a:r>
            <a:r>
              <a:rPr lang="pt-BR" spc="-1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das </a:t>
            </a:r>
            <a:r>
              <a:rPr lang="pt-BR" spc="-1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tonalidades, </a:t>
            </a:r>
            <a:r>
              <a:rPr lang="pt-BR" spc="-1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combinada </a:t>
            </a:r>
            <a:r>
              <a:rPr lang="pt-BR" spc="-1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às </a:t>
            </a:r>
            <a:r>
              <a:rPr lang="pt-BR" spc="-14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variações da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 intensidade  e  uniformidade 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dos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níveis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 de 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iluminação,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que </a:t>
            </a:r>
            <a:r>
              <a:rPr lang="pt-BR" spc="4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ca</a:t>
            </a:r>
            <a:r>
              <a:rPr lang="pt-BR" spc="-20" dirty="0" smtClean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acterizara pa</a:t>
            </a:r>
            <a:r>
              <a:rPr lang="pt-BR" spc="-20" dirty="0" smtClean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4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usuário as</a:t>
            </a:r>
            <a:r>
              <a:rPr lang="pt-BR" spc="4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diferentes</a:t>
            </a:r>
            <a:r>
              <a:rPr lang="pt-BR" spc="4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atmosfe</a:t>
            </a:r>
            <a:r>
              <a:rPr lang="pt-BR" spc="-20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as 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luminosas</a:t>
            </a:r>
            <a:r>
              <a:rPr lang="pt-BR" spc="-12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que</a:t>
            </a:r>
            <a:r>
              <a:rPr lang="pt-BR" spc="-12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corres</a:t>
            </a:r>
            <a:r>
              <a:rPr lang="pt-BR" spc="-5" dirty="0">
                <a:solidFill>
                  <a:srgbClr val="000000"/>
                </a:solidFill>
                <a:latin typeface="Arial"/>
                <a:cs typeface="Arial"/>
              </a:rPr>
              <a:t>p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ondem </a:t>
            </a:r>
            <a:r>
              <a:rPr lang="pt-BR" spc="-12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aos </a:t>
            </a:r>
            <a:r>
              <a:rPr lang="pt-BR" spc="-12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element</a:t>
            </a:r>
            <a:r>
              <a:rPr lang="pt-BR" spc="-15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-12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principais </a:t>
            </a:r>
            <a:r>
              <a:rPr lang="pt-BR" spc="-12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da forma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urbana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 de 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Uberaba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,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facilitando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5" dirty="0" smtClean="0">
                <a:solidFill>
                  <a:srgbClr val="000000"/>
                </a:solidFill>
                <a:latin typeface="Arial"/>
                <a:cs typeface="Arial"/>
              </a:rPr>
              <a:t>legibilidade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o </a:t>
            </a:r>
            <a:r>
              <a:rPr lang="pt-BR" spc="-10" dirty="0" err="1">
                <a:solidFill>
                  <a:srgbClr val="000000"/>
                </a:solidFill>
                <a:latin typeface="Arial"/>
                <a:cs typeface="Arial"/>
              </a:rPr>
              <a:t>referenciamento</a:t>
            </a:r>
            <a:r>
              <a:rPr lang="pt-BR" spc="-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na cidade à</a:t>
            </a:r>
            <a:r>
              <a:rPr lang="pt-BR" spc="-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noite</a:t>
            </a:r>
            <a:r>
              <a:rPr lang="pt-BR" spc="-1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4000" dirty="0" smtClean="0">
                <a:solidFill>
                  <a:srgbClr val="EEB634"/>
                </a:solidFill>
                <a:latin typeface="Arial Black"/>
                <a:cs typeface="Arial Black"/>
              </a:rPr>
              <a:t>Iluminação Viária</a:t>
            </a:r>
            <a:endParaRPr lang="pt-BR" sz="40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455214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rgbClr val="EEB634"/>
                </a:solidFill>
                <a:latin typeface="Arial Black"/>
                <a:cs typeface="Arial Black"/>
              </a:rPr>
              <a:t>Parâmetros e cálculos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2273296"/>
            <a:ext cx="7721600" cy="419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13335" algn="just">
              <a:lnSpc>
                <a:spcPts val="2000"/>
              </a:lnSpc>
            </a:pP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	</a:t>
            </a:r>
            <a:r>
              <a:rPr lang="pt-BR" dirty="0" smtClean="0">
                <a:latin typeface="Arial"/>
                <a:cs typeface="Arial"/>
              </a:rPr>
              <a:t>A</a:t>
            </a:r>
            <a:r>
              <a:rPr lang="pt-BR" spc="20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classificaçã</a:t>
            </a:r>
            <a:r>
              <a:rPr lang="pt-BR" dirty="0" smtClean="0">
                <a:latin typeface="Arial"/>
                <a:cs typeface="Arial"/>
              </a:rPr>
              <a:t>o</a:t>
            </a:r>
            <a:r>
              <a:rPr lang="pt-BR" spc="20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da</a:t>
            </a:r>
            <a:r>
              <a:rPr lang="pt-BR" dirty="0" smtClean="0">
                <a:latin typeface="Arial"/>
                <a:cs typeface="Arial"/>
              </a:rPr>
              <a:t>s</a:t>
            </a:r>
            <a:r>
              <a:rPr lang="pt-BR" spc="20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via</a:t>
            </a:r>
            <a:r>
              <a:rPr lang="pt-BR" dirty="0" smtClean="0">
                <a:latin typeface="Arial"/>
                <a:cs typeface="Arial"/>
              </a:rPr>
              <a:t>s</a:t>
            </a:r>
            <a:r>
              <a:rPr lang="pt-BR" spc="20" dirty="0" smtClean="0">
                <a:latin typeface="Arial"/>
                <a:cs typeface="Arial"/>
              </a:rPr>
              <a:t> </a:t>
            </a:r>
            <a:r>
              <a:rPr lang="pt-BR" spc="25" dirty="0" smtClean="0">
                <a:latin typeface="Arial"/>
                <a:cs typeface="Arial"/>
              </a:rPr>
              <a:t>segu</a:t>
            </a:r>
            <a:r>
              <a:rPr lang="pt-BR" spc="-10" dirty="0" smtClean="0">
                <a:latin typeface="Arial"/>
                <a:cs typeface="Arial"/>
              </a:rPr>
              <a:t>e</a:t>
            </a:r>
            <a:r>
              <a:rPr lang="pt-BR" spc="25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disposiçõe</a:t>
            </a:r>
            <a:r>
              <a:rPr lang="pt-BR" dirty="0" smtClean="0">
                <a:latin typeface="Arial"/>
                <a:cs typeface="Arial"/>
              </a:rPr>
              <a:t>s</a:t>
            </a:r>
            <a:r>
              <a:rPr lang="pt-BR" spc="20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prevista</a:t>
            </a:r>
            <a:r>
              <a:rPr lang="pt-BR" dirty="0" smtClean="0">
                <a:latin typeface="Arial"/>
                <a:cs typeface="Arial"/>
              </a:rPr>
              <a:t>s</a:t>
            </a:r>
            <a:r>
              <a:rPr lang="pt-BR" spc="20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n</a:t>
            </a:r>
            <a:r>
              <a:rPr lang="pt-BR" dirty="0" smtClean="0">
                <a:latin typeface="Arial"/>
                <a:cs typeface="Arial"/>
              </a:rPr>
              <a:t>a</a:t>
            </a:r>
            <a:r>
              <a:rPr lang="pt-BR" spc="25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Norma </a:t>
            </a:r>
            <a:r>
              <a:rPr lang="pt-BR" spc="25" dirty="0" smtClean="0">
                <a:latin typeface="Arial"/>
                <a:cs typeface="Arial"/>
              </a:rPr>
              <a:t>NB</a:t>
            </a:r>
            <a:r>
              <a:rPr lang="pt-BR" spc="-10" dirty="0" smtClean="0">
                <a:latin typeface="Arial"/>
                <a:cs typeface="Arial"/>
              </a:rPr>
              <a:t>R</a:t>
            </a:r>
            <a:r>
              <a:rPr lang="pt-BR" spc="70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5101/2012.</a:t>
            </a:r>
            <a:r>
              <a:rPr lang="pt-BR" dirty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A</a:t>
            </a:r>
            <a:r>
              <a:rPr lang="pt-BR" dirty="0" smtClean="0">
                <a:latin typeface="Arial"/>
                <a:cs typeface="Arial"/>
              </a:rPr>
              <a:t>s </a:t>
            </a:r>
            <a:r>
              <a:rPr lang="pt-BR" spc="-75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recomendaçõe</a:t>
            </a:r>
            <a:r>
              <a:rPr lang="pt-BR" dirty="0" smtClean="0">
                <a:latin typeface="Arial"/>
                <a:cs typeface="Arial"/>
              </a:rPr>
              <a:t>s </a:t>
            </a:r>
            <a:r>
              <a:rPr lang="pt-BR" spc="-70" dirty="0" smtClean="0">
                <a:latin typeface="Arial"/>
                <a:cs typeface="Arial"/>
              </a:rPr>
              <a:t> </a:t>
            </a:r>
            <a:r>
              <a:rPr lang="pt-BR" spc="25" dirty="0" smtClean="0">
                <a:latin typeface="Arial"/>
                <a:cs typeface="Arial"/>
              </a:rPr>
              <a:t>d</a:t>
            </a:r>
            <a:r>
              <a:rPr lang="pt-BR" spc="-10" dirty="0" smtClean="0">
                <a:latin typeface="Arial"/>
                <a:cs typeface="Arial"/>
              </a:rPr>
              <a:t>e </a:t>
            </a:r>
            <a:r>
              <a:rPr lang="pt-BR" spc="-70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iluminaçã</a:t>
            </a:r>
            <a:r>
              <a:rPr lang="pt-BR" dirty="0" smtClean="0">
                <a:latin typeface="Arial"/>
                <a:cs typeface="Arial"/>
              </a:rPr>
              <a:t>o </a:t>
            </a:r>
            <a:r>
              <a:rPr lang="pt-BR" spc="-70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estã</a:t>
            </a:r>
            <a:r>
              <a:rPr lang="pt-BR" dirty="0" smtClean="0">
                <a:latin typeface="Arial"/>
                <a:cs typeface="Arial"/>
              </a:rPr>
              <a:t>o </a:t>
            </a:r>
            <a:r>
              <a:rPr lang="pt-BR" spc="-70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e</a:t>
            </a:r>
            <a:r>
              <a:rPr lang="pt-BR" dirty="0" smtClean="0">
                <a:latin typeface="Arial"/>
                <a:cs typeface="Arial"/>
              </a:rPr>
              <a:t>m </a:t>
            </a:r>
            <a:r>
              <a:rPr lang="pt-BR" spc="-70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classes</a:t>
            </a:r>
            <a:r>
              <a:rPr lang="pt-BR" dirty="0" smtClean="0">
                <a:latin typeface="Arial"/>
                <a:cs typeface="Arial"/>
              </a:rPr>
              <a:t>, </a:t>
            </a:r>
            <a:r>
              <a:rPr lang="pt-BR" spc="-75" dirty="0" smtClean="0">
                <a:latin typeface="Arial"/>
                <a:cs typeface="Arial"/>
              </a:rPr>
              <a:t> </a:t>
            </a:r>
            <a:r>
              <a:rPr lang="pt-BR" spc="25" dirty="0" smtClean="0">
                <a:latin typeface="Arial"/>
                <a:cs typeface="Arial"/>
              </a:rPr>
              <a:t>d</a:t>
            </a:r>
            <a:r>
              <a:rPr lang="pt-BR" spc="-10" dirty="0" smtClean="0">
                <a:latin typeface="Arial"/>
                <a:cs typeface="Arial"/>
              </a:rPr>
              <a:t>e </a:t>
            </a:r>
            <a:r>
              <a:rPr lang="pt-BR" spc="-70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V2</a:t>
            </a:r>
            <a:r>
              <a:rPr lang="pt-BR" dirty="0" smtClean="0">
                <a:latin typeface="Arial"/>
                <a:cs typeface="Arial"/>
              </a:rPr>
              <a:t> </a:t>
            </a:r>
            <a:r>
              <a:rPr lang="pt-BR" spc="-70" dirty="0" smtClean="0">
                <a:latin typeface="Arial"/>
                <a:cs typeface="Arial"/>
              </a:rPr>
              <a:t> </a:t>
            </a:r>
            <a:r>
              <a:rPr lang="pt-BR" dirty="0" smtClean="0">
                <a:latin typeface="Arial"/>
                <a:cs typeface="Arial"/>
              </a:rPr>
              <a:t>a </a:t>
            </a:r>
            <a:r>
              <a:rPr lang="pt-BR" spc="35" dirty="0" smtClean="0">
                <a:latin typeface="Arial"/>
                <a:cs typeface="Arial"/>
              </a:rPr>
              <a:t>V</a:t>
            </a:r>
            <a:r>
              <a:rPr lang="pt-BR" dirty="0" smtClean="0">
                <a:latin typeface="Arial"/>
                <a:cs typeface="Arial"/>
              </a:rPr>
              <a:t>5</a:t>
            </a:r>
            <a:r>
              <a:rPr lang="pt-BR" spc="70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pa</a:t>
            </a:r>
            <a:r>
              <a:rPr lang="pt-BR" spc="15" dirty="0" smtClean="0">
                <a:latin typeface="Arial"/>
                <a:cs typeface="Arial"/>
              </a:rPr>
              <a:t>r</a:t>
            </a:r>
            <a:r>
              <a:rPr lang="pt-BR" dirty="0" smtClean="0">
                <a:latin typeface="Arial"/>
                <a:cs typeface="Arial"/>
              </a:rPr>
              <a:t>a</a:t>
            </a:r>
            <a:r>
              <a:rPr lang="pt-BR" spc="70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veículo</a:t>
            </a:r>
            <a:r>
              <a:rPr lang="pt-BR" dirty="0" smtClean="0">
                <a:latin typeface="Arial"/>
                <a:cs typeface="Arial"/>
              </a:rPr>
              <a:t>s</a:t>
            </a:r>
            <a:r>
              <a:rPr lang="pt-BR" spc="70" dirty="0" smtClean="0">
                <a:latin typeface="Arial"/>
                <a:cs typeface="Arial"/>
              </a:rPr>
              <a:t> </a:t>
            </a:r>
            <a:r>
              <a:rPr lang="pt-BR" spc="-10" dirty="0" smtClean="0">
                <a:latin typeface="Arial"/>
                <a:cs typeface="Arial"/>
              </a:rPr>
              <a:t>e</a:t>
            </a:r>
            <a:r>
              <a:rPr lang="pt-BR" spc="70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P2</a:t>
            </a:r>
            <a:r>
              <a:rPr lang="pt-BR" spc="70" dirty="0" smtClean="0">
                <a:latin typeface="Arial"/>
                <a:cs typeface="Arial"/>
              </a:rPr>
              <a:t> </a:t>
            </a:r>
            <a:r>
              <a:rPr lang="pt-BR" dirty="0" smtClean="0">
                <a:latin typeface="Arial"/>
                <a:cs typeface="Arial"/>
              </a:rPr>
              <a:t>a</a:t>
            </a:r>
            <a:r>
              <a:rPr lang="pt-BR" spc="70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P</a:t>
            </a:r>
            <a:r>
              <a:rPr lang="pt-BR" dirty="0" smtClean="0">
                <a:latin typeface="Arial"/>
                <a:cs typeface="Arial"/>
              </a:rPr>
              <a:t>4</a:t>
            </a:r>
            <a:r>
              <a:rPr lang="pt-BR" spc="70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pa</a:t>
            </a:r>
            <a:r>
              <a:rPr lang="pt-BR" spc="15" dirty="0" smtClean="0">
                <a:latin typeface="Arial"/>
                <a:cs typeface="Arial"/>
              </a:rPr>
              <a:t>r</a:t>
            </a:r>
            <a:r>
              <a:rPr lang="pt-BR" dirty="0" smtClean="0">
                <a:latin typeface="Arial"/>
                <a:cs typeface="Arial"/>
              </a:rPr>
              <a:t>a</a:t>
            </a:r>
            <a:r>
              <a:rPr lang="pt-BR" spc="70" dirty="0" smtClean="0">
                <a:latin typeface="Arial"/>
                <a:cs typeface="Arial"/>
              </a:rPr>
              <a:t> </a:t>
            </a:r>
            <a:r>
              <a:rPr lang="pt-BR" spc="25" dirty="0" smtClean="0">
                <a:latin typeface="Arial"/>
                <a:cs typeface="Arial"/>
              </a:rPr>
              <a:t>pedestres.</a:t>
            </a:r>
            <a:r>
              <a:rPr lang="pt-BR" dirty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A</a:t>
            </a:r>
            <a:r>
              <a:rPr lang="pt-BR" dirty="0" smtClean="0">
                <a:latin typeface="Arial"/>
                <a:cs typeface="Arial"/>
              </a:rPr>
              <a:t>s </a:t>
            </a:r>
            <a:r>
              <a:rPr lang="pt-BR" spc="-75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classe</a:t>
            </a:r>
            <a:r>
              <a:rPr lang="pt-BR" dirty="0" smtClean="0">
                <a:latin typeface="Arial"/>
                <a:cs typeface="Arial"/>
              </a:rPr>
              <a:t>s </a:t>
            </a:r>
            <a:r>
              <a:rPr lang="pt-BR" spc="-80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sã</a:t>
            </a:r>
            <a:r>
              <a:rPr lang="pt-BR" dirty="0" smtClean="0">
                <a:latin typeface="Arial"/>
                <a:cs typeface="Arial"/>
              </a:rPr>
              <a:t>o </a:t>
            </a:r>
            <a:r>
              <a:rPr lang="pt-BR" spc="-75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selecionada</a:t>
            </a:r>
            <a:r>
              <a:rPr lang="pt-BR" dirty="0" smtClean="0">
                <a:latin typeface="Arial"/>
                <a:cs typeface="Arial"/>
              </a:rPr>
              <a:t>s </a:t>
            </a:r>
            <a:r>
              <a:rPr lang="pt-BR" spc="-80" dirty="0" smtClean="0">
                <a:latin typeface="Arial"/>
                <a:cs typeface="Arial"/>
              </a:rPr>
              <a:t> </a:t>
            </a:r>
            <a:r>
              <a:rPr lang="pt-BR" spc="25" dirty="0" smtClean="0">
                <a:latin typeface="Arial"/>
                <a:cs typeface="Arial"/>
              </a:rPr>
              <a:t>d</a:t>
            </a:r>
            <a:r>
              <a:rPr lang="pt-BR" spc="-10" dirty="0" smtClean="0">
                <a:latin typeface="Arial"/>
                <a:cs typeface="Arial"/>
              </a:rPr>
              <a:t>e </a:t>
            </a:r>
            <a:r>
              <a:rPr lang="pt-BR" spc="-75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acord</a:t>
            </a:r>
            <a:r>
              <a:rPr lang="pt-BR" dirty="0" smtClean="0">
                <a:latin typeface="Arial"/>
                <a:cs typeface="Arial"/>
              </a:rPr>
              <a:t>o </a:t>
            </a:r>
            <a:r>
              <a:rPr lang="pt-BR" spc="-75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co</a:t>
            </a:r>
            <a:r>
              <a:rPr lang="pt-BR" dirty="0" smtClean="0">
                <a:latin typeface="Arial"/>
                <a:cs typeface="Arial"/>
              </a:rPr>
              <a:t>m </a:t>
            </a:r>
            <a:r>
              <a:rPr lang="pt-BR" spc="-75" dirty="0" smtClean="0">
                <a:latin typeface="Arial"/>
                <a:cs typeface="Arial"/>
              </a:rPr>
              <a:t> </a:t>
            </a:r>
            <a:r>
              <a:rPr lang="pt-BR" dirty="0" smtClean="0">
                <a:latin typeface="Arial"/>
                <a:cs typeface="Arial"/>
              </a:rPr>
              <a:t>a </a:t>
            </a:r>
            <a:r>
              <a:rPr lang="pt-BR" spc="-75" dirty="0" smtClean="0">
                <a:latin typeface="Arial"/>
                <a:cs typeface="Arial"/>
              </a:rPr>
              <a:t> </a:t>
            </a:r>
            <a:r>
              <a:rPr lang="pt-BR" spc="25" dirty="0" smtClean="0">
                <a:latin typeface="Arial"/>
                <a:cs typeface="Arial"/>
              </a:rPr>
              <a:t>funçã</a:t>
            </a:r>
            <a:r>
              <a:rPr lang="pt-BR" spc="-10" dirty="0" smtClean="0">
                <a:latin typeface="Arial"/>
                <a:cs typeface="Arial"/>
              </a:rPr>
              <a:t>o </a:t>
            </a:r>
            <a:r>
              <a:rPr lang="pt-BR" spc="-75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d</a:t>
            </a:r>
            <a:r>
              <a:rPr lang="pt-BR" dirty="0" smtClean="0">
                <a:latin typeface="Arial"/>
                <a:cs typeface="Arial"/>
              </a:rPr>
              <a:t>a </a:t>
            </a:r>
            <a:r>
              <a:rPr lang="pt-BR" spc="-75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via, d</a:t>
            </a:r>
            <a:r>
              <a:rPr lang="pt-BR" dirty="0" smtClean="0">
                <a:latin typeface="Arial"/>
                <a:cs typeface="Arial"/>
              </a:rPr>
              <a:t>a</a:t>
            </a:r>
            <a:r>
              <a:rPr lang="pt-BR" spc="65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densidade</a:t>
            </a:r>
            <a:r>
              <a:rPr lang="pt-BR" dirty="0" smtClean="0">
                <a:latin typeface="Arial"/>
                <a:cs typeface="Arial"/>
              </a:rPr>
              <a:t>,</a:t>
            </a:r>
            <a:r>
              <a:rPr lang="pt-BR" spc="65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complexidade</a:t>
            </a:r>
            <a:r>
              <a:rPr lang="pt-BR" dirty="0" smtClean="0">
                <a:latin typeface="Arial"/>
                <a:cs typeface="Arial"/>
              </a:rPr>
              <a:t>,</a:t>
            </a:r>
            <a:r>
              <a:rPr lang="pt-BR" spc="65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d</a:t>
            </a:r>
            <a:r>
              <a:rPr lang="pt-BR" dirty="0" smtClean="0">
                <a:latin typeface="Arial"/>
                <a:cs typeface="Arial"/>
              </a:rPr>
              <a:t>a</a:t>
            </a:r>
            <a:r>
              <a:rPr lang="pt-BR" spc="65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sepa</a:t>
            </a:r>
            <a:r>
              <a:rPr lang="pt-BR" spc="15" dirty="0" smtClean="0">
                <a:latin typeface="Arial"/>
                <a:cs typeface="Arial"/>
              </a:rPr>
              <a:t>r</a:t>
            </a:r>
            <a:r>
              <a:rPr lang="pt-BR" spc="35" dirty="0" smtClean="0">
                <a:latin typeface="Arial"/>
                <a:cs typeface="Arial"/>
              </a:rPr>
              <a:t>açã</a:t>
            </a:r>
            <a:r>
              <a:rPr lang="pt-BR" dirty="0" smtClean="0">
                <a:latin typeface="Arial"/>
                <a:cs typeface="Arial"/>
              </a:rPr>
              <a:t>o</a:t>
            </a:r>
            <a:r>
              <a:rPr lang="pt-BR" spc="65" dirty="0" smtClean="0">
                <a:latin typeface="Arial"/>
                <a:cs typeface="Arial"/>
              </a:rPr>
              <a:t> </a:t>
            </a:r>
            <a:r>
              <a:rPr lang="pt-BR" spc="-10" dirty="0" smtClean="0">
                <a:latin typeface="Arial"/>
                <a:cs typeface="Arial"/>
              </a:rPr>
              <a:t>e</a:t>
            </a:r>
            <a:r>
              <a:rPr lang="pt-BR" spc="65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d</a:t>
            </a:r>
            <a:r>
              <a:rPr lang="pt-BR" dirty="0" smtClean="0">
                <a:latin typeface="Arial"/>
                <a:cs typeface="Arial"/>
              </a:rPr>
              <a:t>a</a:t>
            </a:r>
            <a:r>
              <a:rPr lang="pt-BR" spc="65" dirty="0" smtClean="0">
                <a:latin typeface="Arial"/>
                <a:cs typeface="Arial"/>
              </a:rPr>
              <a:t> </a:t>
            </a:r>
            <a:r>
              <a:rPr lang="pt-BR" spc="25" dirty="0" smtClean="0">
                <a:latin typeface="Arial"/>
                <a:cs typeface="Arial"/>
              </a:rPr>
              <a:t>existênci</a:t>
            </a:r>
            <a:r>
              <a:rPr lang="pt-BR" spc="-10" dirty="0" smtClean="0">
                <a:latin typeface="Arial"/>
                <a:cs typeface="Arial"/>
              </a:rPr>
              <a:t>a</a:t>
            </a:r>
            <a:r>
              <a:rPr lang="pt-BR" spc="65" dirty="0" smtClean="0">
                <a:latin typeface="Arial"/>
                <a:cs typeface="Arial"/>
              </a:rPr>
              <a:t> </a:t>
            </a:r>
            <a:r>
              <a:rPr lang="pt-BR" spc="25" dirty="0" smtClean="0">
                <a:latin typeface="Arial"/>
                <a:cs typeface="Arial"/>
              </a:rPr>
              <a:t>de</a:t>
            </a:r>
            <a:r>
              <a:rPr lang="pt-BR" spc="30" dirty="0" smtClean="0">
                <a:latin typeface="Arial"/>
                <a:cs typeface="Arial"/>
              </a:rPr>
              <a:t> facilidade</a:t>
            </a:r>
            <a:r>
              <a:rPr lang="pt-BR" dirty="0" smtClean="0">
                <a:latin typeface="Arial"/>
                <a:cs typeface="Arial"/>
              </a:rPr>
              <a:t>s</a:t>
            </a:r>
            <a:r>
              <a:rPr lang="pt-BR" spc="70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pa</a:t>
            </a:r>
            <a:r>
              <a:rPr lang="pt-BR" spc="15" dirty="0" smtClean="0">
                <a:latin typeface="Arial"/>
                <a:cs typeface="Arial"/>
              </a:rPr>
              <a:t>r</a:t>
            </a:r>
            <a:r>
              <a:rPr lang="pt-BR" dirty="0" smtClean="0">
                <a:latin typeface="Arial"/>
                <a:cs typeface="Arial"/>
              </a:rPr>
              <a:t>a</a:t>
            </a:r>
            <a:r>
              <a:rPr lang="pt-BR" spc="70" dirty="0" smtClean="0">
                <a:latin typeface="Arial"/>
                <a:cs typeface="Arial"/>
              </a:rPr>
              <a:t> </a:t>
            </a:r>
            <a:r>
              <a:rPr lang="pt-BR" spc="-10" dirty="0" smtClean="0">
                <a:latin typeface="Arial"/>
                <a:cs typeface="Arial"/>
              </a:rPr>
              <a:t>o</a:t>
            </a:r>
            <a:r>
              <a:rPr lang="pt-BR" spc="70" dirty="0" smtClean="0">
                <a:latin typeface="Arial"/>
                <a:cs typeface="Arial"/>
              </a:rPr>
              <a:t> </a:t>
            </a:r>
            <a:r>
              <a:rPr lang="pt-BR" spc="25" dirty="0" smtClean="0">
                <a:latin typeface="Arial"/>
                <a:cs typeface="Arial"/>
              </a:rPr>
              <a:t>control</a:t>
            </a:r>
            <a:r>
              <a:rPr lang="pt-BR" spc="-10" dirty="0" smtClean="0">
                <a:latin typeface="Arial"/>
                <a:cs typeface="Arial"/>
              </a:rPr>
              <a:t>e</a:t>
            </a:r>
            <a:r>
              <a:rPr lang="pt-BR" spc="70" dirty="0" smtClean="0">
                <a:latin typeface="Arial"/>
                <a:cs typeface="Arial"/>
              </a:rPr>
              <a:t> </a:t>
            </a:r>
            <a:r>
              <a:rPr lang="pt-BR" spc="25" dirty="0" smtClean="0">
                <a:latin typeface="Arial"/>
                <a:cs typeface="Arial"/>
              </a:rPr>
              <a:t>d</a:t>
            </a:r>
            <a:r>
              <a:rPr lang="pt-BR" spc="-10" dirty="0" smtClean="0">
                <a:latin typeface="Arial"/>
                <a:cs typeface="Arial"/>
              </a:rPr>
              <a:t>o</a:t>
            </a:r>
            <a:r>
              <a:rPr lang="pt-BR" spc="70" dirty="0" smtClean="0">
                <a:latin typeface="Arial"/>
                <a:cs typeface="Arial"/>
              </a:rPr>
              <a:t> </a:t>
            </a:r>
            <a:r>
              <a:rPr lang="pt-BR" spc="30" dirty="0" smtClean="0">
                <a:latin typeface="Arial"/>
                <a:cs typeface="Arial"/>
              </a:rPr>
              <a:t>tráfego</a:t>
            </a:r>
            <a:r>
              <a:rPr lang="pt-BR" dirty="0" smtClean="0">
                <a:latin typeface="Arial"/>
                <a:cs typeface="Arial"/>
              </a:rPr>
              <a:t>,</a:t>
            </a:r>
            <a:r>
              <a:rPr lang="pt-BR" spc="70" dirty="0" smtClean="0">
                <a:latin typeface="Arial"/>
                <a:cs typeface="Arial"/>
              </a:rPr>
              <a:t> </a:t>
            </a:r>
            <a:r>
              <a:rPr lang="pt-BR" spc="25" dirty="0" smtClean="0">
                <a:latin typeface="Arial"/>
                <a:cs typeface="Arial"/>
              </a:rPr>
              <a:t>com</a:t>
            </a:r>
            <a:r>
              <a:rPr lang="pt-BR" spc="-10" dirty="0" smtClean="0">
                <a:latin typeface="Arial"/>
                <a:cs typeface="Arial"/>
              </a:rPr>
              <a:t>o</a:t>
            </a:r>
            <a:r>
              <a:rPr lang="pt-BR" spc="70" dirty="0" smtClean="0">
                <a:latin typeface="Arial"/>
                <a:cs typeface="Arial"/>
              </a:rPr>
              <a:t> </a:t>
            </a:r>
            <a:r>
              <a:rPr lang="pt-BR" spc="35" dirty="0" smtClean="0">
                <a:latin typeface="Arial"/>
                <a:cs typeface="Arial"/>
              </a:rPr>
              <a:t>sinais.</a:t>
            </a:r>
          </a:p>
          <a:p>
            <a:pPr marL="12700" marR="13335" algn="just">
              <a:lnSpc>
                <a:spcPts val="2000"/>
              </a:lnSpc>
            </a:pPr>
            <a:r>
              <a:rPr lang="pt-BR" spc="25" dirty="0" smtClean="0">
                <a:latin typeface="Arial"/>
                <a:cs typeface="Arial"/>
              </a:rPr>
              <a:t>	Segund</a:t>
            </a:r>
            <a:r>
              <a:rPr lang="pt-BR" spc="-10" dirty="0" smtClean="0">
                <a:latin typeface="Arial"/>
                <a:cs typeface="Arial"/>
              </a:rPr>
              <a:t>o   </a:t>
            </a:r>
            <a:r>
              <a:rPr lang="pt-BR" spc="-105" dirty="0" smtClean="0">
                <a:latin typeface="Arial"/>
                <a:cs typeface="Arial"/>
              </a:rPr>
              <a:t> </a:t>
            </a:r>
            <a:r>
              <a:rPr lang="pt-BR" spc="25" dirty="0">
                <a:latin typeface="Arial"/>
                <a:cs typeface="Arial"/>
              </a:rPr>
              <a:t>text</a:t>
            </a:r>
            <a:r>
              <a:rPr lang="pt-BR" spc="-10" dirty="0">
                <a:latin typeface="Arial"/>
                <a:cs typeface="Arial"/>
              </a:rPr>
              <a:t>o   </a:t>
            </a:r>
            <a:r>
              <a:rPr lang="pt-BR" spc="-105" dirty="0">
                <a:latin typeface="Arial"/>
                <a:cs typeface="Arial"/>
              </a:rPr>
              <a:t> </a:t>
            </a:r>
            <a:r>
              <a:rPr lang="pt-BR" spc="25" dirty="0">
                <a:latin typeface="Arial"/>
                <a:cs typeface="Arial"/>
              </a:rPr>
              <a:t>ext</a:t>
            </a:r>
            <a:r>
              <a:rPr lang="pt-BR" spc="10" dirty="0">
                <a:latin typeface="Arial"/>
                <a:cs typeface="Arial"/>
              </a:rPr>
              <a:t>r</a:t>
            </a:r>
            <a:r>
              <a:rPr lang="pt-BR" spc="35" dirty="0">
                <a:latin typeface="Arial"/>
                <a:cs typeface="Arial"/>
              </a:rPr>
              <a:t>aíd</a:t>
            </a:r>
            <a:r>
              <a:rPr lang="pt-BR" dirty="0">
                <a:latin typeface="Arial"/>
                <a:cs typeface="Arial"/>
              </a:rPr>
              <a:t>o   </a:t>
            </a:r>
            <a:r>
              <a:rPr lang="pt-BR" spc="-110" dirty="0">
                <a:latin typeface="Arial"/>
                <a:cs typeface="Arial"/>
              </a:rPr>
              <a:t> </a:t>
            </a:r>
            <a:r>
              <a:rPr lang="pt-BR" spc="35" dirty="0">
                <a:latin typeface="Arial"/>
                <a:cs typeface="Arial"/>
              </a:rPr>
              <a:t>d</a:t>
            </a:r>
            <a:r>
              <a:rPr lang="pt-BR" dirty="0">
                <a:latin typeface="Arial"/>
                <a:cs typeface="Arial"/>
              </a:rPr>
              <a:t>a   </a:t>
            </a:r>
            <a:r>
              <a:rPr lang="pt-BR" spc="-110" dirty="0">
                <a:latin typeface="Arial"/>
                <a:cs typeface="Arial"/>
              </a:rPr>
              <a:t> </a:t>
            </a:r>
            <a:r>
              <a:rPr lang="pt-BR" spc="35" dirty="0">
                <a:latin typeface="Arial"/>
                <a:cs typeface="Arial"/>
              </a:rPr>
              <a:t>Norm</a:t>
            </a:r>
            <a:r>
              <a:rPr lang="pt-BR" dirty="0">
                <a:latin typeface="Arial"/>
                <a:cs typeface="Arial"/>
              </a:rPr>
              <a:t>a   </a:t>
            </a:r>
            <a:r>
              <a:rPr lang="pt-BR" spc="-110" dirty="0">
                <a:latin typeface="Arial"/>
                <a:cs typeface="Arial"/>
              </a:rPr>
              <a:t> </a:t>
            </a:r>
            <a:r>
              <a:rPr lang="pt-BR" spc="25" dirty="0">
                <a:latin typeface="Arial"/>
                <a:cs typeface="Arial"/>
              </a:rPr>
              <a:t>NB</a:t>
            </a:r>
            <a:r>
              <a:rPr lang="pt-BR" spc="-10" dirty="0">
                <a:latin typeface="Arial"/>
                <a:cs typeface="Arial"/>
              </a:rPr>
              <a:t>R   </a:t>
            </a:r>
            <a:r>
              <a:rPr lang="pt-BR" spc="-105" dirty="0">
                <a:latin typeface="Arial"/>
                <a:cs typeface="Arial"/>
              </a:rPr>
              <a:t> </a:t>
            </a:r>
            <a:r>
              <a:rPr lang="pt-BR" spc="35" dirty="0">
                <a:latin typeface="Arial"/>
                <a:cs typeface="Arial"/>
              </a:rPr>
              <a:t>5101/2012</a:t>
            </a:r>
            <a:r>
              <a:rPr lang="pt-BR" dirty="0">
                <a:latin typeface="Arial"/>
                <a:cs typeface="Arial"/>
              </a:rPr>
              <a:t>,   </a:t>
            </a:r>
            <a:r>
              <a:rPr lang="pt-BR" spc="-110" dirty="0">
                <a:latin typeface="Arial"/>
                <a:cs typeface="Arial"/>
              </a:rPr>
              <a:t> </a:t>
            </a:r>
            <a:r>
              <a:rPr lang="pt-BR" dirty="0">
                <a:latin typeface="Arial"/>
                <a:cs typeface="Arial"/>
              </a:rPr>
              <a:t>a </a:t>
            </a:r>
            <a:r>
              <a:rPr lang="pt-BR" spc="35" dirty="0">
                <a:latin typeface="Arial"/>
                <a:cs typeface="Arial"/>
              </a:rPr>
              <a:t>Iluminaçã</a:t>
            </a:r>
            <a:r>
              <a:rPr lang="pt-BR" dirty="0">
                <a:latin typeface="Arial"/>
                <a:cs typeface="Arial"/>
              </a:rPr>
              <a:t>o </a:t>
            </a:r>
            <a:r>
              <a:rPr lang="pt-BR" spc="25" dirty="0">
                <a:latin typeface="Arial"/>
                <a:cs typeface="Arial"/>
              </a:rPr>
              <a:t>públic</a:t>
            </a:r>
            <a:r>
              <a:rPr lang="pt-BR" spc="-10" dirty="0">
                <a:latin typeface="Arial"/>
                <a:cs typeface="Arial"/>
              </a:rPr>
              <a:t>a </a:t>
            </a:r>
            <a:r>
              <a:rPr lang="pt-BR" spc="30" dirty="0">
                <a:latin typeface="Arial"/>
                <a:cs typeface="Arial"/>
              </a:rPr>
              <a:t>te</a:t>
            </a:r>
            <a:r>
              <a:rPr lang="pt-BR" dirty="0">
                <a:latin typeface="Arial"/>
                <a:cs typeface="Arial"/>
              </a:rPr>
              <a:t>m </a:t>
            </a:r>
            <a:r>
              <a:rPr lang="pt-BR" spc="25" dirty="0">
                <a:latin typeface="Arial"/>
                <a:cs typeface="Arial"/>
              </a:rPr>
              <a:t>com</a:t>
            </a:r>
            <a:r>
              <a:rPr lang="pt-BR" spc="-10" dirty="0">
                <a:latin typeface="Arial"/>
                <a:cs typeface="Arial"/>
              </a:rPr>
              <a:t>o </a:t>
            </a:r>
            <a:r>
              <a:rPr lang="pt-BR" spc="35" dirty="0">
                <a:latin typeface="Arial"/>
                <a:cs typeface="Arial"/>
              </a:rPr>
              <a:t>principa</a:t>
            </a:r>
            <a:r>
              <a:rPr lang="pt-BR" dirty="0">
                <a:latin typeface="Arial"/>
                <a:cs typeface="Arial"/>
              </a:rPr>
              <a:t>l </a:t>
            </a:r>
            <a:r>
              <a:rPr lang="pt-BR" spc="25" dirty="0">
                <a:latin typeface="Arial"/>
                <a:cs typeface="Arial"/>
              </a:rPr>
              <a:t>objetiv</a:t>
            </a:r>
            <a:r>
              <a:rPr lang="pt-BR" dirty="0">
                <a:latin typeface="Arial"/>
                <a:cs typeface="Arial"/>
              </a:rPr>
              <a:t>o </a:t>
            </a:r>
            <a:r>
              <a:rPr lang="pt-BR" spc="35" dirty="0">
                <a:latin typeface="Arial"/>
                <a:cs typeface="Arial"/>
              </a:rPr>
              <a:t>proporcionar visibilidad</a:t>
            </a:r>
            <a:r>
              <a:rPr lang="pt-BR" dirty="0">
                <a:latin typeface="Arial"/>
                <a:cs typeface="Arial"/>
              </a:rPr>
              <a:t>e  </a:t>
            </a:r>
            <a:r>
              <a:rPr lang="pt-BR" spc="85" dirty="0">
                <a:latin typeface="Arial"/>
                <a:cs typeface="Arial"/>
              </a:rPr>
              <a:t> </a:t>
            </a:r>
            <a:r>
              <a:rPr lang="pt-BR" spc="35" dirty="0">
                <a:latin typeface="Arial"/>
                <a:cs typeface="Arial"/>
              </a:rPr>
              <a:t>pa</a:t>
            </a:r>
            <a:r>
              <a:rPr lang="pt-BR" spc="15" dirty="0">
                <a:latin typeface="Arial"/>
                <a:cs typeface="Arial"/>
              </a:rPr>
              <a:t>r</a:t>
            </a:r>
            <a:r>
              <a:rPr lang="pt-BR" dirty="0">
                <a:latin typeface="Arial"/>
                <a:cs typeface="Arial"/>
              </a:rPr>
              <a:t>a  </a:t>
            </a:r>
            <a:r>
              <a:rPr lang="pt-BR" spc="85" dirty="0">
                <a:latin typeface="Arial"/>
                <a:cs typeface="Arial"/>
              </a:rPr>
              <a:t> </a:t>
            </a:r>
            <a:r>
              <a:rPr lang="pt-BR" dirty="0">
                <a:latin typeface="Arial"/>
                <a:cs typeface="Arial"/>
              </a:rPr>
              <a:t>a  </a:t>
            </a:r>
            <a:r>
              <a:rPr lang="pt-BR" spc="85" dirty="0">
                <a:latin typeface="Arial"/>
                <a:cs typeface="Arial"/>
              </a:rPr>
              <a:t> </a:t>
            </a:r>
            <a:r>
              <a:rPr lang="pt-BR" spc="35" dirty="0">
                <a:latin typeface="Arial"/>
                <a:cs typeface="Arial"/>
              </a:rPr>
              <a:t>segu</a:t>
            </a:r>
            <a:r>
              <a:rPr lang="pt-BR" spc="15" dirty="0">
                <a:latin typeface="Arial"/>
                <a:cs typeface="Arial"/>
              </a:rPr>
              <a:t>r</a:t>
            </a:r>
            <a:r>
              <a:rPr lang="pt-BR" spc="35" dirty="0">
                <a:latin typeface="Arial"/>
                <a:cs typeface="Arial"/>
              </a:rPr>
              <a:t>anç</a:t>
            </a:r>
            <a:r>
              <a:rPr lang="pt-BR" dirty="0">
                <a:latin typeface="Arial"/>
                <a:cs typeface="Arial"/>
              </a:rPr>
              <a:t>a  </a:t>
            </a:r>
            <a:r>
              <a:rPr lang="pt-BR" spc="85" dirty="0">
                <a:latin typeface="Arial"/>
                <a:cs typeface="Arial"/>
              </a:rPr>
              <a:t> </a:t>
            </a:r>
            <a:r>
              <a:rPr lang="pt-BR" spc="25" dirty="0">
                <a:latin typeface="Arial"/>
                <a:cs typeface="Arial"/>
              </a:rPr>
              <a:t>d</a:t>
            </a:r>
            <a:r>
              <a:rPr lang="pt-BR" spc="-10" dirty="0">
                <a:latin typeface="Arial"/>
                <a:cs typeface="Arial"/>
              </a:rPr>
              <a:t>o  </a:t>
            </a:r>
            <a:r>
              <a:rPr lang="pt-BR" spc="85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tráfeg</a:t>
            </a:r>
            <a:r>
              <a:rPr lang="pt-BR" dirty="0">
                <a:latin typeface="Arial"/>
                <a:cs typeface="Arial"/>
              </a:rPr>
              <a:t>o  </a:t>
            </a:r>
            <a:r>
              <a:rPr lang="pt-BR" spc="85" dirty="0">
                <a:latin typeface="Arial"/>
                <a:cs typeface="Arial"/>
              </a:rPr>
              <a:t> </a:t>
            </a:r>
            <a:r>
              <a:rPr lang="pt-BR" spc="25" dirty="0">
                <a:latin typeface="Arial"/>
                <a:cs typeface="Arial"/>
              </a:rPr>
              <a:t>d</a:t>
            </a:r>
            <a:r>
              <a:rPr lang="pt-BR" spc="-10" dirty="0">
                <a:latin typeface="Arial"/>
                <a:cs typeface="Arial"/>
              </a:rPr>
              <a:t>e  </a:t>
            </a:r>
            <a:r>
              <a:rPr lang="pt-BR" spc="85" dirty="0">
                <a:latin typeface="Arial"/>
                <a:cs typeface="Arial"/>
              </a:rPr>
              <a:t> </a:t>
            </a:r>
            <a:r>
              <a:rPr lang="pt-BR" spc="35" dirty="0">
                <a:latin typeface="Arial"/>
                <a:cs typeface="Arial"/>
              </a:rPr>
              <a:t>veículo</a:t>
            </a:r>
            <a:r>
              <a:rPr lang="pt-BR" dirty="0">
                <a:latin typeface="Arial"/>
                <a:cs typeface="Arial"/>
              </a:rPr>
              <a:t>s  </a:t>
            </a:r>
            <a:r>
              <a:rPr lang="pt-BR" spc="85" dirty="0">
                <a:latin typeface="Arial"/>
                <a:cs typeface="Arial"/>
              </a:rPr>
              <a:t> </a:t>
            </a:r>
            <a:r>
              <a:rPr lang="pt-BR" spc="-10" dirty="0">
                <a:latin typeface="Arial"/>
                <a:cs typeface="Arial"/>
              </a:rPr>
              <a:t>e</a:t>
            </a:r>
            <a:r>
              <a:rPr lang="pt-BR" spc="-5" dirty="0">
                <a:latin typeface="Arial"/>
                <a:cs typeface="Arial"/>
              </a:rPr>
              <a:t> </a:t>
            </a:r>
            <a:r>
              <a:rPr lang="pt-BR" spc="25" dirty="0">
                <a:latin typeface="Arial"/>
                <a:cs typeface="Arial"/>
              </a:rPr>
              <a:t>pedestres</a:t>
            </a:r>
            <a:r>
              <a:rPr lang="pt-BR" dirty="0">
                <a:latin typeface="Arial"/>
                <a:cs typeface="Arial"/>
              </a:rPr>
              <a:t>,   </a:t>
            </a:r>
            <a:r>
              <a:rPr lang="pt-BR" spc="-40" dirty="0">
                <a:latin typeface="Arial"/>
                <a:cs typeface="Arial"/>
              </a:rPr>
              <a:t> </a:t>
            </a:r>
            <a:r>
              <a:rPr lang="pt-BR" spc="25" dirty="0">
                <a:latin typeface="Arial"/>
                <a:cs typeface="Arial"/>
              </a:rPr>
              <a:t>d</a:t>
            </a:r>
            <a:r>
              <a:rPr lang="pt-BR" spc="-10" dirty="0">
                <a:latin typeface="Arial"/>
                <a:cs typeface="Arial"/>
              </a:rPr>
              <a:t>e   </a:t>
            </a:r>
            <a:r>
              <a:rPr lang="pt-BR" spc="-40" dirty="0">
                <a:latin typeface="Arial"/>
                <a:cs typeface="Arial"/>
              </a:rPr>
              <a:t> </a:t>
            </a:r>
            <a:r>
              <a:rPr lang="pt-BR" spc="35" dirty="0">
                <a:latin typeface="Arial"/>
                <a:cs typeface="Arial"/>
              </a:rPr>
              <a:t>form</a:t>
            </a:r>
            <a:r>
              <a:rPr lang="pt-BR" dirty="0">
                <a:latin typeface="Arial"/>
                <a:cs typeface="Arial"/>
              </a:rPr>
              <a:t>a   </a:t>
            </a:r>
            <a:r>
              <a:rPr lang="pt-BR" spc="-40" dirty="0">
                <a:latin typeface="Arial"/>
                <a:cs typeface="Arial"/>
              </a:rPr>
              <a:t> </a:t>
            </a:r>
            <a:r>
              <a:rPr lang="pt-BR" spc="35" dirty="0">
                <a:latin typeface="Arial"/>
                <a:cs typeface="Arial"/>
              </a:rPr>
              <a:t>rápida</a:t>
            </a:r>
            <a:r>
              <a:rPr lang="pt-BR" dirty="0">
                <a:latin typeface="Arial"/>
                <a:cs typeface="Arial"/>
              </a:rPr>
              <a:t>,   </a:t>
            </a:r>
            <a:r>
              <a:rPr lang="pt-BR" spc="-45" dirty="0">
                <a:latin typeface="Arial"/>
                <a:cs typeface="Arial"/>
              </a:rPr>
              <a:t> </a:t>
            </a:r>
            <a:r>
              <a:rPr lang="pt-BR" spc="35" dirty="0">
                <a:latin typeface="Arial"/>
                <a:cs typeface="Arial"/>
              </a:rPr>
              <a:t>precis</a:t>
            </a:r>
            <a:r>
              <a:rPr lang="pt-BR" dirty="0">
                <a:latin typeface="Arial"/>
                <a:cs typeface="Arial"/>
              </a:rPr>
              <a:t>a   </a:t>
            </a:r>
            <a:r>
              <a:rPr lang="pt-BR" spc="-40" dirty="0">
                <a:latin typeface="Arial"/>
                <a:cs typeface="Arial"/>
              </a:rPr>
              <a:t> </a:t>
            </a:r>
            <a:r>
              <a:rPr lang="pt-BR" spc="-10" dirty="0">
                <a:latin typeface="Arial"/>
                <a:cs typeface="Arial"/>
              </a:rPr>
              <a:t>e   </a:t>
            </a:r>
            <a:r>
              <a:rPr lang="pt-BR" spc="-40" dirty="0">
                <a:latin typeface="Arial"/>
                <a:cs typeface="Arial"/>
              </a:rPr>
              <a:t> </a:t>
            </a:r>
            <a:r>
              <a:rPr lang="pt-BR" spc="25" dirty="0" smtClean="0">
                <a:latin typeface="Arial"/>
                <a:cs typeface="Arial"/>
              </a:rPr>
              <a:t>confortável.</a:t>
            </a:r>
          </a:p>
          <a:p>
            <a:pPr marL="12700" marR="13335" algn="just">
              <a:lnSpc>
                <a:spcPts val="2000"/>
              </a:lnSpc>
            </a:pPr>
            <a:r>
              <a:rPr lang="pt-BR" spc="25" dirty="0">
                <a:latin typeface="Sakkal Majalla"/>
                <a:cs typeface="Sakkal Majalla"/>
              </a:rPr>
              <a:t>	</a:t>
            </a:r>
            <a:endParaRPr lang="pt-BR" dirty="0" smtClean="0">
              <a:latin typeface="Sakkal Majalla"/>
              <a:cs typeface="Sakkal Majalla"/>
            </a:endParaRPr>
          </a:p>
          <a:p>
            <a:pPr marL="12700" marR="12700" algn="just">
              <a:lnSpc>
                <a:spcPts val="2100"/>
              </a:lnSpc>
            </a:pPr>
            <a:endParaRPr lang="pt-BR" sz="1400" dirty="0">
              <a:latin typeface="Sakkal Majalla"/>
              <a:cs typeface="Sakkal Majalla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5240">
              <a:lnSpc>
                <a:spcPts val="1650"/>
              </a:lnSpc>
            </a:pP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4000" dirty="0" smtClean="0">
                <a:solidFill>
                  <a:srgbClr val="EEB634"/>
                </a:solidFill>
                <a:latin typeface="Arial Black"/>
                <a:cs typeface="Arial Black"/>
              </a:rPr>
              <a:t>Iluminação Viária</a:t>
            </a:r>
            <a:endParaRPr lang="pt-BR" sz="40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63646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rgbClr val="EEB634"/>
                </a:solidFill>
                <a:latin typeface="Arial Black"/>
                <a:cs typeface="Arial Black"/>
              </a:rPr>
              <a:t>Parâmetros e cálculos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2273296"/>
            <a:ext cx="7721600" cy="5218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13335" algn="just">
              <a:lnSpc>
                <a:spcPts val="2000"/>
              </a:lnSpc>
            </a:pPr>
            <a:r>
              <a:rPr lang="pt-BR" sz="1600" spc="25" dirty="0">
                <a:solidFill>
                  <a:srgbClr val="000000"/>
                </a:solidFill>
                <a:latin typeface="Sakkal Majalla"/>
                <a:cs typeface="Sakkal Majalla"/>
              </a:rPr>
              <a:t>	</a:t>
            </a:r>
            <a:r>
              <a:rPr lang="pt-BR" dirty="0">
                <a:latin typeface="Arial"/>
                <a:cs typeface="Arial"/>
              </a:rPr>
              <a:t>As Normas Técnicas que serão utilizadas, dentre </a:t>
            </a:r>
            <a:endParaRPr lang="pt-BR" dirty="0" smtClean="0"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</a:pPr>
            <a:r>
              <a:rPr lang="pt-BR" dirty="0" smtClean="0">
                <a:latin typeface="Arial"/>
                <a:cs typeface="Arial"/>
              </a:rPr>
              <a:t>outras </a:t>
            </a:r>
            <a:r>
              <a:rPr lang="pt-BR" dirty="0">
                <a:latin typeface="Arial"/>
                <a:cs typeface="Arial"/>
              </a:rPr>
              <a:t>aplicáveis, são</a:t>
            </a:r>
            <a:r>
              <a:rPr lang="pt-BR" dirty="0" smtClean="0">
                <a:latin typeface="Arial"/>
                <a:cs typeface="Arial"/>
              </a:rPr>
              <a:t>:</a:t>
            </a:r>
          </a:p>
          <a:p>
            <a:pPr marL="12700" marR="13335" algn="just">
              <a:lnSpc>
                <a:spcPts val="2000"/>
              </a:lnSpc>
            </a:pPr>
            <a:endParaRPr lang="pt-BR" dirty="0"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</a:pPr>
            <a:r>
              <a:rPr lang="pt-BR" dirty="0">
                <a:latin typeface="Arial"/>
                <a:cs typeface="Arial"/>
              </a:rPr>
              <a:t>4.1. ABNT NBR 15129:2004 – Luminárias para iluminação pública – Requisitos</a:t>
            </a:r>
            <a:r>
              <a:rPr lang="pt-BR" dirty="0" smtClean="0">
                <a:latin typeface="Arial"/>
                <a:cs typeface="Arial"/>
              </a:rPr>
              <a:t>;</a:t>
            </a:r>
          </a:p>
          <a:p>
            <a:pPr marL="12700" marR="13335" algn="just">
              <a:lnSpc>
                <a:spcPts val="2000"/>
              </a:lnSpc>
            </a:pPr>
            <a:endParaRPr lang="pt-BR" dirty="0"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</a:pPr>
            <a:r>
              <a:rPr lang="pt-BR" dirty="0">
                <a:latin typeface="Arial"/>
                <a:cs typeface="Arial"/>
              </a:rPr>
              <a:t>4.2. ABNT NBR 5101:2012 – Iluminação pública</a:t>
            </a:r>
            <a:r>
              <a:rPr lang="pt-BR" dirty="0" smtClean="0">
                <a:latin typeface="Arial"/>
                <a:cs typeface="Arial"/>
              </a:rPr>
              <a:t>;</a:t>
            </a:r>
          </a:p>
          <a:p>
            <a:pPr marL="12700" marR="13335" algn="just">
              <a:lnSpc>
                <a:spcPts val="2000"/>
              </a:lnSpc>
            </a:pPr>
            <a:endParaRPr lang="pt-BR" dirty="0"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</a:pPr>
            <a:r>
              <a:rPr lang="pt-BR" dirty="0">
                <a:latin typeface="Arial"/>
                <a:cs typeface="Arial"/>
              </a:rPr>
              <a:t>4.3. ABNT NBR 5426:1985 – Amostragem</a:t>
            </a:r>
            <a:r>
              <a:rPr lang="pt-BR" dirty="0" smtClean="0">
                <a:latin typeface="Arial"/>
                <a:cs typeface="Arial"/>
              </a:rPr>
              <a:t>;</a:t>
            </a:r>
          </a:p>
          <a:p>
            <a:pPr marL="12700" marR="13335" algn="just">
              <a:lnSpc>
                <a:spcPts val="2000"/>
              </a:lnSpc>
            </a:pPr>
            <a:endParaRPr lang="pt-BR" dirty="0"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</a:pPr>
            <a:r>
              <a:rPr lang="pt-BR" dirty="0">
                <a:latin typeface="Arial"/>
                <a:cs typeface="Arial"/>
              </a:rPr>
              <a:t>4.4. ABNT NBR 5427:1985 – Guia para Amostragem</a:t>
            </a:r>
            <a:r>
              <a:rPr lang="pt-BR" dirty="0" smtClean="0">
                <a:latin typeface="Arial"/>
                <a:cs typeface="Arial"/>
              </a:rPr>
              <a:t>;</a:t>
            </a:r>
          </a:p>
          <a:p>
            <a:pPr marL="12700" marR="13335" algn="just">
              <a:lnSpc>
                <a:spcPts val="2000"/>
              </a:lnSpc>
            </a:pPr>
            <a:endParaRPr lang="pt-BR" dirty="0"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</a:pPr>
            <a:r>
              <a:rPr lang="pt-BR" dirty="0">
                <a:latin typeface="Arial"/>
                <a:cs typeface="Arial"/>
              </a:rPr>
              <a:t>4.5.NBR IEC 60598-1/1999 – Luminárias Parte 1: Requisitos gerais e ensaios;</a:t>
            </a:r>
          </a:p>
          <a:p>
            <a:pPr marL="12700" marR="13335" algn="just">
              <a:lnSpc>
                <a:spcPts val="2000"/>
              </a:lnSpc>
            </a:pPr>
            <a:r>
              <a:rPr lang="pt-BR" spc="25" dirty="0">
                <a:latin typeface="Sakkal Majalla"/>
                <a:cs typeface="Sakkal Majalla"/>
              </a:rPr>
              <a:t>	</a:t>
            </a:r>
            <a:endParaRPr lang="pt-BR" dirty="0" smtClean="0">
              <a:latin typeface="Sakkal Majalla"/>
              <a:cs typeface="Sakkal Majalla"/>
            </a:endParaRPr>
          </a:p>
          <a:p>
            <a:pPr marL="12700" marR="12700" algn="just">
              <a:lnSpc>
                <a:spcPts val="2100"/>
              </a:lnSpc>
            </a:pPr>
            <a:endParaRPr lang="pt-BR" sz="1400" dirty="0">
              <a:latin typeface="Sakkal Majalla"/>
              <a:cs typeface="Sakkal Majalla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5240">
              <a:lnSpc>
                <a:spcPts val="1650"/>
              </a:lnSpc>
            </a:pP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4000" dirty="0" smtClean="0">
                <a:solidFill>
                  <a:srgbClr val="EEB634"/>
                </a:solidFill>
                <a:latin typeface="Arial Black"/>
                <a:cs typeface="Arial Black"/>
              </a:rPr>
              <a:t>Iluminação Viária</a:t>
            </a:r>
            <a:endParaRPr lang="pt-BR" sz="40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50024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rgbClr val="EEB634"/>
                </a:solidFill>
                <a:latin typeface="Arial Black"/>
                <a:cs typeface="Arial Black"/>
              </a:rPr>
              <a:t>Norma NBR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244600" y="2345072"/>
            <a:ext cx="7048500" cy="1887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12700" algn="just">
              <a:lnSpc>
                <a:spcPts val="2000"/>
              </a:lnSpc>
              <a:spcBef>
                <a:spcPts val="465"/>
              </a:spcBef>
            </a:pPr>
            <a:r>
              <a:rPr lang="pt-BR" sz="2000" spc="35" dirty="0" smtClean="0">
                <a:latin typeface="Arial"/>
                <a:cs typeface="Arial"/>
              </a:rPr>
              <a:t>	</a:t>
            </a:r>
            <a:r>
              <a:rPr lang="pt-BR" sz="2000" spc="35" dirty="0">
                <a:latin typeface="Sakkal Majalla"/>
                <a:cs typeface="Sakkal Majalla"/>
              </a:rPr>
              <a:t>O</a:t>
            </a:r>
            <a:r>
              <a:rPr lang="pt-BR" sz="2000" dirty="0">
                <a:latin typeface="Sakkal Majalla"/>
                <a:cs typeface="Sakkal Majalla"/>
              </a:rPr>
              <a:t>s</a:t>
            </a:r>
            <a:r>
              <a:rPr lang="pt-BR" sz="2000" spc="-110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cálculo</a:t>
            </a:r>
            <a:r>
              <a:rPr lang="pt-BR" sz="2000" dirty="0">
                <a:latin typeface="Sakkal Majalla"/>
                <a:cs typeface="Sakkal Majalla"/>
              </a:rPr>
              <a:t>s</a:t>
            </a:r>
            <a:r>
              <a:rPr lang="pt-BR" sz="2000" spc="-110" dirty="0">
                <a:latin typeface="Sakkal Majalla"/>
                <a:cs typeface="Sakkal Majalla"/>
              </a:rPr>
              <a:t> </a:t>
            </a:r>
            <a:r>
              <a:rPr lang="pt-BR" sz="2000" spc="-10" dirty="0">
                <a:latin typeface="Sakkal Majalla"/>
                <a:cs typeface="Sakkal Majalla"/>
              </a:rPr>
              <a:t>e</a:t>
            </a:r>
            <a:r>
              <a:rPr lang="pt-BR" sz="2000" spc="-105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simulaçõe</a:t>
            </a:r>
            <a:r>
              <a:rPr lang="pt-BR" sz="2000" dirty="0">
                <a:latin typeface="Sakkal Majalla"/>
                <a:cs typeface="Sakkal Majalla"/>
              </a:rPr>
              <a:t>s</a:t>
            </a:r>
            <a:r>
              <a:rPr lang="pt-BR" sz="2000" spc="-110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do</a:t>
            </a:r>
            <a:r>
              <a:rPr lang="pt-BR" sz="2000" dirty="0">
                <a:latin typeface="Sakkal Majalla"/>
                <a:cs typeface="Sakkal Majalla"/>
              </a:rPr>
              <a:t>s</a:t>
            </a:r>
            <a:r>
              <a:rPr lang="pt-BR" sz="2000" spc="-110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resultado</a:t>
            </a:r>
            <a:r>
              <a:rPr lang="pt-BR" sz="2000" dirty="0">
                <a:latin typeface="Sakkal Majalla"/>
                <a:cs typeface="Sakkal Majalla"/>
              </a:rPr>
              <a:t>s</a:t>
            </a:r>
            <a:r>
              <a:rPr lang="pt-BR" sz="2000" spc="-110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e</a:t>
            </a:r>
            <a:r>
              <a:rPr lang="pt-BR" sz="2000" dirty="0">
                <a:latin typeface="Sakkal Majalla"/>
                <a:cs typeface="Sakkal Majalla"/>
              </a:rPr>
              <a:t>m</a:t>
            </a:r>
            <a:r>
              <a:rPr lang="pt-BR" sz="2000" spc="-110" dirty="0">
                <a:latin typeface="Sakkal Majalla"/>
                <a:cs typeface="Sakkal Majalla"/>
              </a:rPr>
              <a:t> </a:t>
            </a:r>
            <a:r>
              <a:rPr lang="pt-BR" sz="2000" spc="30" dirty="0">
                <a:latin typeface="Sakkal Majalla"/>
                <a:cs typeface="Sakkal Majalla"/>
              </a:rPr>
              <a:t>distinta</a:t>
            </a:r>
            <a:r>
              <a:rPr lang="pt-BR" sz="2000" dirty="0">
                <a:latin typeface="Sakkal Majalla"/>
                <a:cs typeface="Sakkal Majalla"/>
              </a:rPr>
              <a:t>s</a:t>
            </a:r>
            <a:r>
              <a:rPr lang="pt-BR" sz="2000" spc="-110" dirty="0">
                <a:latin typeface="Sakkal Majalla"/>
                <a:cs typeface="Sakkal Majalla"/>
              </a:rPr>
              <a:t> </a:t>
            </a:r>
            <a:r>
              <a:rPr lang="pt-BR" sz="2000" spc="25" dirty="0">
                <a:latin typeface="Sakkal Majalla"/>
                <a:cs typeface="Sakkal Majalla"/>
              </a:rPr>
              <a:t>configu</a:t>
            </a:r>
            <a:r>
              <a:rPr lang="pt-BR" sz="2000" spc="15" dirty="0">
                <a:latin typeface="Sakkal Majalla"/>
                <a:cs typeface="Sakkal Majalla"/>
              </a:rPr>
              <a:t>r</a:t>
            </a:r>
            <a:r>
              <a:rPr lang="pt-BR" sz="2000" spc="35" dirty="0">
                <a:latin typeface="Sakkal Majalla"/>
                <a:cs typeface="Sakkal Majalla"/>
              </a:rPr>
              <a:t>ações </a:t>
            </a:r>
            <a:r>
              <a:rPr lang="pt-BR" sz="2000" spc="35" dirty="0" smtClean="0">
                <a:latin typeface="Sakkal Majalla"/>
                <a:cs typeface="Sakkal Majalla"/>
              </a:rPr>
              <a:t>permi</a:t>
            </a:r>
            <a:r>
              <a:rPr lang="pt-BR" sz="2000" spc="30" dirty="0" smtClean="0">
                <a:latin typeface="Sakkal Majalla"/>
                <a:cs typeface="Sakkal Majalla"/>
              </a:rPr>
              <a:t>t</a:t>
            </a:r>
            <a:r>
              <a:rPr lang="pt-BR" sz="2000" spc="-10" dirty="0" smtClean="0">
                <a:latin typeface="Sakkal Majalla"/>
                <a:cs typeface="Sakkal Majalla"/>
              </a:rPr>
              <a:t>em  </a:t>
            </a:r>
            <a:r>
              <a:rPr lang="pt-BR" sz="2000" spc="-65" dirty="0" smtClean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estabelece</a:t>
            </a:r>
            <a:r>
              <a:rPr lang="pt-BR" sz="2000" dirty="0">
                <a:latin typeface="Sakkal Majalla"/>
                <a:cs typeface="Sakkal Majalla"/>
              </a:rPr>
              <a:t>r  </a:t>
            </a:r>
            <a:r>
              <a:rPr lang="pt-BR" sz="2000" spc="-65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co</a:t>
            </a:r>
            <a:r>
              <a:rPr lang="pt-BR" sz="2000" dirty="0">
                <a:latin typeface="Sakkal Majalla"/>
                <a:cs typeface="Sakkal Majalla"/>
              </a:rPr>
              <a:t>m  </a:t>
            </a:r>
            <a:r>
              <a:rPr lang="pt-BR" sz="2000" spc="-65" dirty="0">
                <a:latin typeface="Sakkal Majalla"/>
                <a:cs typeface="Sakkal Majalla"/>
              </a:rPr>
              <a:t> </a:t>
            </a:r>
            <a:r>
              <a:rPr lang="pt-BR" sz="2000" spc="25" dirty="0">
                <a:latin typeface="Sakkal Majalla"/>
                <a:cs typeface="Sakkal Majalla"/>
              </a:rPr>
              <a:t>contundent</a:t>
            </a:r>
            <a:r>
              <a:rPr lang="pt-BR" sz="2000" spc="-10" dirty="0">
                <a:latin typeface="Sakkal Majalla"/>
                <a:cs typeface="Sakkal Majalla"/>
              </a:rPr>
              <a:t>e  </a:t>
            </a:r>
            <a:r>
              <a:rPr lang="pt-BR" sz="2000" spc="-60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segu</a:t>
            </a:r>
            <a:r>
              <a:rPr lang="pt-BR" sz="2000" spc="15" dirty="0">
                <a:latin typeface="Sakkal Majalla"/>
                <a:cs typeface="Sakkal Majalla"/>
              </a:rPr>
              <a:t>r</a:t>
            </a:r>
            <a:r>
              <a:rPr lang="pt-BR" sz="2000" spc="35" dirty="0">
                <a:latin typeface="Sakkal Majalla"/>
                <a:cs typeface="Sakkal Majalla"/>
              </a:rPr>
              <a:t>anç</a:t>
            </a:r>
            <a:r>
              <a:rPr lang="pt-BR" sz="2000" dirty="0">
                <a:latin typeface="Sakkal Majalla"/>
                <a:cs typeface="Sakkal Majalla"/>
              </a:rPr>
              <a:t>a  </a:t>
            </a:r>
            <a:r>
              <a:rPr lang="pt-BR" sz="2000" spc="-65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o</a:t>
            </a:r>
            <a:r>
              <a:rPr lang="pt-BR" sz="2000" dirty="0">
                <a:latin typeface="Sakkal Majalla"/>
                <a:cs typeface="Sakkal Majalla"/>
              </a:rPr>
              <a:t>s  </a:t>
            </a:r>
            <a:r>
              <a:rPr lang="pt-BR" sz="2000" spc="-65" dirty="0">
                <a:latin typeface="Sakkal Majalla"/>
                <a:cs typeface="Sakkal Majalla"/>
              </a:rPr>
              <a:t> </a:t>
            </a:r>
            <a:r>
              <a:rPr lang="pt-BR" sz="2000" spc="25" dirty="0">
                <a:latin typeface="Sakkal Majalla"/>
                <a:cs typeface="Sakkal Majalla"/>
              </a:rPr>
              <a:t>tipo</a:t>
            </a:r>
            <a:r>
              <a:rPr lang="pt-BR" sz="2000" spc="-10" dirty="0">
                <a:latin typeface="Sakkal Majalla"/>
                <a:cs typeface="Sakkal Majalla"/>
              </a:rPr>
              <a:t>s  </a:t>
            </a:r>
            <a:r>
              <a:rPr lang="pt-BR" sz="2000" spc="-65" dirty="0">
                <a:latin typeface="Sakkal Majalla"/>
                <a:cs typeface="Sakkal Majalla"/>
              </a:rPr>
              <a:t> </a:t>
            </a:r>
            <a:r>
              <a:rPr lang="pt-BR" sz="2000" spc="25" dirty="0">
                <a:latin typeface="Sakkal Majalla"/>
                <a:cs typeface="Sakkal Majalla"/>
              </a:rPr>
              <a:t>de montagen</a:t>
            </a:r>
            <a:r>
              <a:rPr lang="pt-BR" sz="2000" dirty="0">
                <a:latin typeface="Sakkal Majalla"/>
                <a:cs typeface="Sakkal Majalla"/>
              </a:rPr>
              <a:t>s</a:t>
            </a:r>
            <a:r>
              <a:rPr lang="pt-BR" sz="2000" spc="-50" dirty="0">
                <a:latin typeface="Sakkal Majalla"/>
                <a:cs typeface="Sakkal Majalla"/>
              </a:rPr>
              <a:t> </a:t>
            </a:r>
            <a:r>
              <a:rPr lang="pt-BR" sz="2000" spc="-10" dirty="0">
                <a:latin typeface="Sakkal Majalla"/>
                <a:cs typeface="Sakkal Majalla"/>
              </a:rPr>
              <a:t>e</a:t>
            </a:r>
            <a:r>
              <a:rPr lang="pt-BR" sz="2000" spc="-50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o</a:t>
            </a:r>
            <a:r>
              <a:rPr lang="pt-BR" sz="2000" dirty="0">
                <a:latin typeface="Sakkal Majalla"/>
                <a:cs typeface="Sakkal Majalla"/>
              </a:rPr>
              <a:t>s</a:t>
            </a:r>
            <a:r>
              <a:rPr lang="pt-BR" sz="2000" spc="-50" dirty="0">
                <a:latin typeface="Sakkal Majalla"/>
                <a:cs typeface="Sakkal Majalla"/>
              </a:rPr>
              <a:t> </a:t>
            </a:r>
            <a:r>
              <a:rPr lang="pt-BR" sz="2000" spc="25" dirty="0">
                <a:latin typeface="Sakkal Majalla"/>
                <a:cs typeface="Sakkal Majalla"/>
              </a:rPr>
              <a:t>equipamento</a:t>
            </a:r>
            <a:r>
              <a:rPr lang="pt-BR" sz="2000" spc="-10" dirty="0">
                <a:latin typeface="Sakkal Majalla"/>
                <a:cs typeface="Sakkal Majalla"/>
              </a:rPr>
              <a:t>s</a:t>
            </a:r>
            <a:r>
              <a:rPr lang="pt-BR" sz="2000" spc="-50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mai</a:t>
            </a:r>
            <a:r>
              <a:rPr lang="pt-BR" sz="2000" dirty="0">
                <a:latin typeface="Sakkal Majalla"/>
                <a:cs typeface="Sakkal Majalla"/>
              </a:rPr>
              <a:t>s</a:t>
            </a:r>
            <a:r>
              <a:rPr lang="pt-BR" sz="2000" spc="-55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adequado</a:t>
            </a:r>
            <a:r>
              <a:rPr lang="pt-BR" sz="2000" dirty="0">
                <a:latin typeface="Sakkal Majalla"/>
                <a:cs typeface="Sakkal Majalla"/>
              </a:rPr>
              <a:t>s</a:t>
            </a:r>
            <a:r>
              <a:rPr lang="pt-BR" sz="2000" spc="-50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pa</a:t>
            </a:r>
            <a:r>
              <a:rPr lang="pt-BR" sz="2000" spc="15" dirty="0">
                <a:latin typeface="Sakkal Majalla"/>
                <a:cs typeface="Sakkal Majalla"/>
              </a:rPr>
              <a:t>r</a:t>
            </a:r>
            <a:r>
              <a:rPr lang="pt-BR" sz="2000" dirty="0">
                <a:latin typeface="Sakkal Majalla"/>
                <a:cs typeface="Sakkal Majalla"/>
              </a:rPr>
              <a:t>a</a:t>
            </a:r>
            <a:r>
              <a:rPr lang="pt-BR" sz="2000" spc="-50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cad</a:t>
            </a:r>
            <a:r>
              <a:rPr lang="pt-BR" sz="2000" dirty="0">
                <a:latin typeface="Sakkal Majalla"/>
                <a:cs typeface="Sakkal Majalla"/>
              </a:rPr>
              <a:t>a</a:t>
            </a:r>
            <a:r>
              <a:rPr lang="pt-BR" sz="2000" spc="-50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situação </a:t>
            </a:r>
            <a:r>
              <a:rPr lang="pt-BR" sz="2000" spc="-10" dirty="0">
                <a:latin typeface="Sakkal Majalla"/>
                <a:cs typeface="Sakkal Majalla"/>
              </a:rPr>
              <a:t>e</a:t>
            </a:r>
            <a:r>
              <a:rPr lang="pt-BR" sz="2000" spc="70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pa</a:t>
            </a:r>
            <a:r>
              <a:rPr lang="pt-BR" sz="2000" spc="15" dirty="0">
                <a:latin typeface="Sakkal Majalla"/>
                <a:cs typeface="Sakkal Majalla"/>
              </a:rPr>
              <a:t>r</a:t>
            </a:r>
            <a:r>
              <a:rPr lang="pt-BR" sz="2000" dirty="0">
                <a:latin typeface="Sakkal Majalla"/>
                <a:cs typeface="Sakkal Majalla"/>
              </a:rPr>
              <a:t>a</a:t>
            </a:r>
            <a:r>
              <a:rPr lang="pt-BR" sz="2000" spc="70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cad</a:t>
            </a:r>
            <a:r>
              <a:rPr lang="pt-BR" sz="2000" dirty="0">
                <a:latin typeface="Sakkal Majalla"/>
                <a:cs typeface="Sakkal Majalla"/>
              </a:rPr>
              <a:t>a</a:t>
            </a:r>
            <a:r>
              <a:rPr lang="pt-BR" sz="2000" spc="70" dirty="0">
                <a:latin typeface="Sakkal Majalla"/>
                <a:cs typeface="Sakkal Majalla"/>
              </a:rPr>
              <a:t> </a:t>
            </a:r>
            <a:r>
              <a:rPr lang="pt-BR" sz="2000" spc="30" dirty="0">
                <a:latin typeface="Sakkal Majalla"/>
                <a:cs typeface="Sakkal Majalla"/>
              </a:rPr>
              <a:t>tipologi</a:t>
            </a:r>
            <a:r>
              <a:rPr lang="pt-BR" sz="2000" dirty="0">
                <a:latin typeface="Sakkal Majalla"/>
                <a:cs typeface="Sakkal Majalla"/>
              </a:rPr>
              <a:t>a</a:t>
            </a:r>
            <a:r>
              <a:rPr lang="pt-BR" sz="2000" spc="70" dirty="0">
                <a:latin typeface="Sakkal Majalla"/>
                <a:cs typeface="Sakkal Majalla"/>
              </a:rPr>
              <a:t> </a:t>
            </a:r>
            <a:r>
              <a:rPr lang="pt-BR" sz="2000" spc="25" dirty="0">
                <a:latin typeface="Sakkal Majalla"/>
                <a:cs typeface="Sakkal Majalla"/>
              </a:rPr>
              <a:t>d</a:t>
            </a:r>
            <a:r>
              <a:rPr lang="pt-BR" sz="2000" spc="-10" dirty="0">
                <a:latin typeface="Sakkal Majalla"/>
                <a:cs typeface="Sakkal Majalla"/>
              </a:rPr>
              <a:t>e</a:t>
            </a:r>
            <a:r>
              <a:rPr lang="pt-BR" sz="2000" spc="70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via.</a:t>
            </a:r>
            <a:endParaRPr lang="pt-BR" sz="2000" dirty="0">
              <a:latin typeface="Sakkal Majalla"/>
              <a:cs typeface="Sakkal Majalla"/>
            </a:endParaRPr>
          </a:p>
          <a:p>
            <a:pPr marL="12700" marR="13970" algn="just">
              <a:lnSpc>
                <a:spcPts val="2000"/>
              </a:lnSpc>
            </a:pPr>
            <a:r>
              <a:rPr lang="pt-BR" sz="2000" spc="35" dirty="0" smtClean="0">
                <a:latin typeface="Sakkal Majalla"/>
                <a:cs typeface="Sakkal Majalla"/>
              </a:rPr>
              <a:t>	O</a:t>
            </a:r>
            <a:r>
              <a:rPr lang="pt-BR" sz="2000" dirty="0" smtClean="0">
                <a:latin typeface="Sakkal Majalla"/>
                <a:cs typeface="Sakkal Majalla"/>
              </a:rPr>
              <a:t>s</a:t>
            </a:r>
            <a:r>
              <a:rPr lang="pt-BR" sz="2000" spc="55" dirty="0" smtClean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cálculo</a:t>
            </a:r>
            <a:r>
              <a:rPr lang="pt-BR" sz="2000" dirty="0">
                <a:latin typeface="Sakkal Majalla"/>
                <a:cs typeface="Sakkal Majalla"/>
              </a:rPr>
              <a:t>s</a:t>
            </a:r>
            <a:r>
              <a:rPr lang="pt-BR" sz="2000" spc="55" dirty="0">
                <a:latin typeface="Sakkal Majalla"/>
                <a:cs typeface="Sakkal Majalla"/>
              </a:rPr>
              <a:t> </a:t>
            </a:r>
            <a:r>
              <a:rPr lang="pt-BR" sz="2000" spc="25" dirty="0">
                <a:latin typeface="Sakkal Majalla"/>
                <a:cs typeface="Sakkal Majalla"/>
              </a:rPr>
              <a:t>qu</a:t>
            </a:r>
            <a:r>
              <a:rPr lang="pt-BR" sz="2000" spc="-10" dirty="0">
                <a:latin typeface="Sakkal Majalla"/>
                <a:cs typeface="Sakkal Majalla"/>
              </a:rPr>
              <a:t>e</a:t>
            </a:r>
            <a:r>
              <a:rPr lang="pt-BR" sz="2000" spc="55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serã</a:t>
            </a:r>
            <a:r>
              <a:rPr lang="pt-BR" sz="2000" dirty="0">
                <a:latin typeface="Sakkal Majalla"/>
                <a:cs typeface="Sakkal Majalla"/>
              </a:rPr>
              <a:t>o</a:t>
            </a:r>
            <a:r>
              <a:rPr lang="pt-BR" sz="2000" spc="50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apresentado</a:t>
            </a:r>
            <a:r>
              <a:rPr lang="pt-BR" sz="2000" dirty="0">
                <a:latin typeface="Sakkal Majalla"/>
                <a:cs typeface="Sakkal Majalla"/>
              </a:rPr>
              <a:t>s</a:t>
            </a:r>
            <a:r>
              <a:rPr lang="pt-BR" sz="2000" spc="50" dirty="0">
                <a:latin typeface="Sakkal Majalla"/>
                <a:cs typeface="Sakkal Majalla"/>
              </a:rPr>
              <a:t> </a:t>
            </a:r>
            <a:r>
              <a:rPr lang="pt-BR" sz="2000" dirty="0">
                <a:latin typeface="Sakkal Majalla"/>
                <a:cs typeface="Sakkal Majalla"/>
              </a:rPr>
              <a:t>a</a:t>
            </a:r>
            <a:r>
              <a:rPr lang="pt-BR" sz="2000" spc="55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seguir</a:t>
            </a:r>
            <a:r>
              <a:rPr lang="pt-BR" sz="2000" dirty="0">
                <a:latin typeface="Sakkal Majalla"/>
                <a:cs typeface="Sakkal Majalla"/>
              </a:rPr>
              <a:t>,</a:t>
            </a:r>
            <a:r>
              <a:rPr lang="pt-BR" sz="2000" spc="50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fo</a:t>
            </a:r>
            <a:r>
              <a:rPr lang="pt-BR" sz="2000" spc="15" dirty="0">
                <a:latin typeface="Sakkal Majalla"/>
                <a:cs typeface="Sakkal Majalla"/>
              </a:rPr>
              <a:t>r</a:t>
            </a:r>
            <a:r>
              <a:rPr lang="pt-BR" sz="2000" spc="35" dirty="0">
                <a:latin typeface="Sakkal Majalla"/>
                <a:cs typeface="Sakkal Majalla"/>
              </a:rPr>
              <a:t>a</a:t>
            </a:r>
            <a:r>
              <a:rPr lang="pt-BR" sz="2000" dirty="0">
                <a:latin typeface="Sakkal Majalla"/>
                <a:cs typeface="Sakkal Majalla"/>
              </a:rPr>
              <a:t>m</a:t>
            </a:r>
            <a:r>
              <a:rPr lang="pt-BR" sz="2000" spc="50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realizado</a:t>
            </a:r>
            <a:r>
              <a:rPr lang="pt-BR" sz="2000" dirty="0">
                <a:latin typeface="Sakkal Majalla"/>
                <a:cs typeface="Sakkal Majalla"/>
              </a:rPr>
              <a:t>s</a:t>
            </a:r>
            <a:r>
              <a:rPr lang="pt-BR" sz="2000" spc="50" dirty="0">
                <a:latin typeface="Sakkal Majalla"/>
                <a:cs typeface="Sakkal Majalla"/>
              </a:rPr>
              <a:t> </a:t>
            </a:r>
            <a:r>
              <a:rPr lang="pt-BR" sz="2000" spc="25" dirty="0">
                <a:latin typeface="Sakkal Majalla"/>
                <a:cs typeface="Sakkal Majalla"/>
              </a:rPr>
              <a:t>no</a:t>
            </a:r>
            <a:r>
              <a:rPr lang="pt-BR" sz="2000" spc="30" dirty="0">
                <a:latin typeface="Sakkal Majalla"/>
                <a:cs typeface="Sakkal Majalla"/>
              </a:rPr>
              <a:t> sof</a:t>
            </a:r>
            <a:r>
              <a:rPr lang="pt-BR" sz="2000" spc="55" dirty="0">
                <a:latin typeface="Sakkal Majalla"/>
                <a:cs typeface="Sakkal Majalla"/>
              </a:rPr>
              <a:t>t</a:t>
            </a:r>
            <a:r>
              <a:rPr lang="pt-BR" sz="2000" spc="35" dirty="0">
                <a:latin typeface="Sakkal Majalla"/>
                <a:cs typeface="Sakkal Majalla"/>
              </a:rPr>
              <a:t>war</a:t>
            </a:r>
            <a:r>
              <a:rPr lang="pt-BR" sz="2000" dirty="0">
                <a:latin typeface="Sakkal Majalla"/>
                <a:cs typeface="Sakkal Majalla"/>
              </a:rPr>
              <a:t>e</a:t>
            </a:r>
            <a:r>
              <a:rPr lang="pt-BR" sz="2000" spc="70" dirty="0">
                <a:latin typeface="Sakkal Majalla"/>
                <a:cs typeface="Sakkal Majalla"/>
              </a:rPr>
              <a:t> </a:t>
            </a:r>
            <a:r>
              <a:rPr lang="pt-BR" sz="2000" spc="70" dirty="0" smtClean="0">
                <a:latin typeface="Sakkal Majalla"/>
                <a:cs typeface="Sakkal Majalla"/>
              </a:rPr>
              <a:t>DIALUX</a:t>
            </a:r>
            <a:r>
              <a:rPr lang="pt-BR" sz="2000" spc="35" dirty="0" smtClean="0">
                <a:latin typeface="Sakkal Majalla"/>
                <a:cs typeface="Sakkal Majalla"/>
              </a:rPr>
              <a:t>. A</a:t>
            </a:r>
            <a:r>
              <a:rPr lang="pt-BR" sz="2000" dirty="0" smtClean="0">
                <a:latin typeface="Sakkal Majalla"/>
                <a:cs typeface="Sakkal Majalla"/>
              </a:rPr>
              <a:t>s</a:t>
            </a:r>
            <a:r>
              <a:rPr lang="pt-BR" sz="2000" spc="50" dirty="0" smtClean="0">
                <a:latin typeface="Sakkal Majalla"/>
                <a:cs typeface="Sakkal Majalla"/>
              </a:rPr>
              <a:t> </a:t>
            </a:r>
            <a:r>
              <a:rPr lang="pt-BR" sz="2000" spc="35" dirty="0" smtClean="0">
                <a:latin typeface="Sakkal Majalla"/>
                <a:cs typeface="Sakkal Majalla"/>
              </a:rPr>
              <a:t>tabela</a:t>
            </a:r>
            <a:r>
              <a:rPr lang="pt-BR" sz="2000" dirty="0" smtClean="0">
                <a:latin typeface="Sakkal Majalla"/>
                <a:cs typeface="Sakkal Majalla"/>
              </a:rPr>
              <a:t>s</a:t>
            </a:r>
            <a:r>
              <a:rPr lang="pt-BR" sz="2000" spc="50" dirty="0" smtClean="0">
                <a:latin typeface="Sakkal Majalla"/>
                <a:cs typeface="Sakkal Majalla"/>
              </a:rPr>
              <a:t> </a:t>
            </a:r>
            <a:r>
              <a:rPr lang="pt-BR" sz="2000" dirty="0" smtClean="0">
                <a:latin typeface="Sakkal Majalla"/>
                <a:cs typeface="Sakkal Majalla"/>
              </a:rPr>
              <a:t>a</a:t>
            </a:r>
            <a:r>
              <a:rPr lang="pt-BR" sz="2000" spc="50" dirty="0" smtClean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seguir</a:t>
            </a:r>
            <a:r>
              <a:rPr lang="pt-BR" sz="2000" dirty="0">
                <a:latin typeface="Sakkal Majalla"/>
                <a:cs typeface="Sakkal Majalla"/>
              </a:rPr>
              <a:t>, </a:t>
            </a:r>
            <a:r>
              <a:rPr lang="pt-BR" sz="2000" spc="50" dirty="0">
                <a:latin typeface="Sakkal Majalla"/>
                <a:cs typeface="Sakkal Majalla"/>
              </a:rPr>
              <a:t> </a:t>
            </a:r>
            <a:r>
              <a:rPr lang="pt-BR" sz="2000" spc="35" dirty="0" smtClean="0">
                <a:latin typeface="Sakkal Majalla"/>
                <a:cs typeface="Sakkal Majalla"/>
              </a:rPr>
              <a:t>apresenta</a:t>
            </a:r>
            <a:r>
              <a:rPr lang="pt-BR" sz="2000" dirty="0" smtClean="0">
                <a:latin typeface="Sakkal Majalla"/>
                <a:cs typeface="Sakkal Majalla"/>
              </a:rPr>
              <a:t>m</a:t>
            </a:r>
            <a:r>
              <a:rPr lang="pt-BR" sz="2000" spc="50" dirty="0" smtClean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algum</a:t>
            </a:r>
            <a:r>
              <a:rPr lang="pt-BR" sz="2000" dirty="0">
                <a:latin typeface="Sakkal Majalla"/>
                <a:cs typeface="Sakkal Majalla"/>
              </a:rPr>
              <a:t>a </a:t>
            </a:r>
            <a:r>
              <a:rPr lang="pt-BR" sz="2000" spc="50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parâmetro</a:t>
            </a:r>
            <a:r>
              <a:rPr lang="pt-BR" sz="2000" dirty="0">
                <a:latin typeface="Sakkal Majalla"/>
                <a:cs typeface="Sakkal Majalla"/>
              </a:rPr>
              <a:t>s </a:t>
            </a:r>
            <a:r>
              <a:rPr lang="pt-BR" sz="2000" spc="45" dirty="0">
                <a:latin typeface="Sakkal Majalla"/>
                <a:cs typeface="Sakkal Majalla"/>
              </a:rPr>
              <a:t> </a:t>
            </a:r>
            <a:r>
              <a:rPr lang="pt-BR" sz="2000" spc="25" dirty="0">
                <a:latin typeface="Sakkal Majalla"/>
                <a:cs typeface="Sakkal Majalla"/>
              </a:rPr>
              <a:t>fundamentais </a:t>
            </a:r>
            <a:r>
              <a:rPr lang="pt-BR" sz="2000" dirty="0" smtClean="0">
                <a:latin typeface="Sakkal Majalla"/>
                <a:cs typeface="Sakkal Majalla"/>
              </a:rPr>
              <a:t>a</a:t>
            </a:r>
            <a:r>
              <a:rPr lang="pt-BR" sz="2000" spc="-30" dirty="0" smtClean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sere</a:t>
            </a:r>
            <a:r>
              <a:rPr lang="pt-BR" sz="2000" dirty="0">
                <a:latin typeface="Sakkal Majalla"/>
                <a:cs typeface="Sakkal Majalla"/>
              </a:rPr>
              <a:t>m  </a:t>
            </a:r>
            <a:r>
              <a:rPr lang="pt-BR" sz="2000" spc="-30" dirty="0">
                <a:latin typeface="Sakkal Majalla"/>
                <a:cs typeface="Sakkal Majalla"/>
              </a:rPr>
              <a:t> </a:t>
            </a:r>
            <a:r>
              <a:rPr lang="pt-BR" sz="2000" spc="35" dirty="0" smtClean="0">
                <a:latin typeface="Sakkal Majalla"/>
                <a:cs typeface="Sakkal Majalla"/>
              </a:rPr>
              <a:t>seguido</a:t>
            </a:r>
            <a:r>
              <a:rPr lang="pt-BR" sz="2000" dirty="0" smtClean="0">
                <a:latin typeface="Sakkal Majalla"/>
                <a:cs typeface="Sakkal Majalla"/>
              </a:rPr>
              <a:t>s</a:t>
            </a:r>
            <a:r>
              <a:rPr lang="pt-BR" sz="2000" spc="-30" dirty="0" smtClean="0">
                <a:latin typeface="Sakkal Majalla"/>
                <a:cs typeface="Sakkal Majalla"/>
              </a:rPr>
              <a:t> </a:t>
            </a:r>
            <a:r>
              <a:rPr lang="pt-BR" sz="2000" spc="35" dirty="0" smtClean="0">
                <a:latin typeface="Sakkal Majalla"/>
                <a:cs typeface="Sakkal Majalla"/>
              </a:rPr>
              <a:t>pa</a:t>
            </a:r>
            <a:r>
              <a:rPr lang="pt-BR" sz="2000" spc="15" dirty="0" smtClean="0">
                <a:latin typeface="Sakkal Majalla"/>
                <a:cs typeface="Sakkal Majalla"/>
              </a:rPr>
              <a:t>r</a:t>
            </a:r>
            <a:r>
              <a:rPr lang="pt-BR" sz="2000" dirty="0" smtClean="0">
                <a:latin typeface="Sakkal Majalla"/>
                <a:cs typeface="Sakkal Majalla"/>
              </a:rPr>
              <a:t>a</a:t>
            </a:r>
            <a:r>
              <a:rPr lang="pt-BR" sz="2000" spc="-30" dirty="0" smtClean="0">
                <a:latin typeface="Sakkal Majalla"/>
                <a:cs typeface="Sakkal Majalla"/>
              </a:rPr>
              <a:t> </a:t>
            </a:r>
            <a:r>
              <a:rPr lang="pt-BR" sz="2000" spc="35" dirty="0" smtClean="0">
                <a:latin typeface="Sakkal Majalla"/>
                <a:cs typeface="Sakkal Majalla"/>
              </a:rPr>
              <a:t>s</a:t>
            </a:r>
            <a:r>
              <a:rPr lang="pt-BR" sz="2000" dirty="0" smtClean="0">
                <a:latin typeface="Sakkal Majalla"/>
                <a:cs typeface="Sakkal Majalla"/>
              </a:rPr>
              <a:t>e</a:t>
            </a:r>
            <a:r>
              <a:rPr lang="pt-BR" sz="2000" spc="-30" dirty="0" smtClean="0">
                <a:latin typeface="Sakkal Majalla"/>
                <a:cs typeface="Sakkal Majalla"/>
              </a:rPr>
              <a:t> </a:t>
            </a:r>
            <a:r>
              <a:rPr lang="pt-BR" sz="2000" spc="35" dirty="0" smtClean="0">
                <a:latin typeface="Sakkal Majalla"/>
                <a:cs typeface="Sakkal Majalla"/>
              </a:rPr>
              <a:t>atingi</a:t>
            </a:r>
            <a:r>
              <a:rPr lang="pt-BR" sz="2000" dirty="0" smtClean="0">
                <a:latin typeface="Sakkal Majalla"/>
                <a:cs typeface="Sakkal Majalla"/>
              </a:rPr>
              <a:t>r </a:t>
            </a:r>
            <a:r>
              <a:rPr lang="pt-BR" sz="2000" spc="-30" dirty="0" smtClean="0">
                <a:latin typeface="Sakkal Majalla"/>
                <a:cs typeface="Sakkal Majalla"/>
              </a:rPr>
              <a:t> </a:t>
            </a:r>
            <a:r>
              <a:rPr lang="pt-BR" sz="2000" spc="-10" dirty="0" smtClean="0">
                <a:latin typeface="Sakkal Majalla"/>
                <a:cs typeface="Sakkal Majalla"/>
              </a:rPr>
              <a:t>o</a:t>
            </a:r>
            <a:r>
              <a:rPr lang="pt-BR" sz="2000" spc="-25" dirty="0" smtClean="0">
                <a:latin typeface="Sakkal Majalla"/>
                <a:cs typeface="Sakkal Majalla"/>
              </a:rPr>
              <a:t> </a:t>
            </a:r>
            <a:r>
              <a:rPr lang="pt-BR" sz="2000" spc="35" dirty="0" smtClean="0">
                <a:latin typeface="Sakkal Majalla"/>
                <a:cs typeface="Sakkal Majalla"/>
              </a:rPr>
              <a:t>níve</a:t>
            </a:r>
            <a:r>
              <a:rPr lang="pt-BR" sz="2000" dirty="0" smtClean="0">
                <a:latin typeface="Sakkal Majalla"/>
                <a:cs typeface="Sakkal Majalla"/>
              </a:rPr>
              <a:t>l</a:t>
            </a:r>
            <a:r>
              <a:rPr lang="pt-BR" sz="2000" spc="-30" dirty="0" smtClean="0">
                <a:latin typeface="Sakkal Majalla"/>
                <a:cs typeface="Sakkal Majalla"/>
              </a:rPr>
              <a:t> </a:t>
            </a:r>
            <a:r>
              <a:rPr lang="pt-BR" sz="2000" spc="35" dirty="0" smtClean="0">
                <a:latin typeface="Sakkal Majalla"/>
                <a:cs typeface="Sakkal Majalla"/>
              </a:rPr>
              <a:t>mínim</a:t>
            </a:r>
            <a:r>
              <a:rPr lang="pt-BR" sz="2000" dirty="0" smtClean="0">
                <a:latin typeface="Sakkal Majalla"/>
                <a:cs typeface="Sakkal Majalla"/>
              </a:rPr>
              <a:t>o</a:t>
            </a:r>
            <a:r>
              <a:rPr lang="pt-BR" sz="2000" spc="-30" dirty="0" smtClean="0">
                <a:latin typeface="Sakkal Majalla"/>
                <a:cs typeface="Sakkal Majalla"/>
              </a:rPr>
              <a:t> </a:t>
            </a:r>
            <a:r>
              <a:rPr lang="pt-BR" sz="2000" spc="25" dirty="0">
                <a:latin typeface="Sakkal Majalla"/>
                <a:cs typeface="Sakkal Majalla"/>
              </a:rPr>
              <a:t>adequad</a:t>
            </a:r>
            <a:r>
              <a:rPr lang="pt-BR" sz="2000" spc="-10" dirty="0">
                <a:latin typeface="Sakkal Majalla"/>
                <a:cs typeface="Sakkal Majalla"/>
              </a:rPr>
              <a:t>o  </a:t>
            </a:r>
            <a:r>
              <a:rPr lang="pt-BR" sz="2000" spc="-25" dirty="0">
                <a:latin typeface="Sakkal Majalla"/>
                <a:cs typeface="Sakkal Majalla"/>
              </a:rPr>
              <a:t> </a:t>
            </a:r>
            <a:r>
              <a:rPr lang="pt-BR" sz="2000" spc="25" dirty="0">
                <a:latin typeface="Sakkal Majalla"/>
                <a:cs typeface="Sakkal Majalla"/>
              </a:rPr>
              <a:t>de</a:t>
            </a:r>
            <a:r>
              <a:rPr lang="pt-BR" sz="2000" spc="30" dirty="0">
                <a:latin typeface="Sakkal Majalla"/>
                <a:cs typeface="Sakkal Majalla"/>
              </a:rPr>
              <a:t> </a:t>
            </a:r>
            <a:r>
              <a:rPr lang="pt-BR" sz="2000" spc="30" dirty="0" err="1">
                <a:latin typeface="Sakkal Majalla"/>
                <a:cs typeface="Sakkal Majalla"/>
              </a:rPr>
              <a:t>iluminânci</a:t>
            </a:r>
            <a:r>
              <a:rPr lang="pt-BR" sz="2000" dirty="0" err="1">
                <a:latin typeface="Sakkal Majalla"/>
                <a:cs typeface="Sakkal Majalla"/>
              </a:rPr>
              <a:t>a</a:t>
            </a:r>
            <a:r>
              <a:rPr lang="pt-BR" sz="2000" spc="-30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pa</a:t>
            </a:r>
            <a:r>
              <a:rPr lang="pt-BR" sz="2000" spc="15" dirty="0">
                <a:latin typeface="Sakkal Majalla"/>
                <a:cs typeface="Sakkal Majalla"/>
              </a:rPr>
              <a:t>r</a:t>
            </a:r>
            <a:r>
              <a:rPr lang="pt-BR" sz="2000" dirty="0">
                <a:latin typeface="Sakkal Majalla"/>
                <a:cs typeface="Sakkal Majalla"/>
              </a:rPr>
              <a:t>a</a:t>
            </a:r>
            <a:r>
              <a:rPr lang="pt-BR" sz="2000" spc="-30" dirty="0">
                <a:latin typeface="Sakkal Majalla"/>
                <a:cs typeface="Sakkal Majalla"/>
              </a:rPr>
              <a:t> </a:t>
            </a:r>
            <a:r>
              <a:rPr lang="pt-BR" sz="2000" spc="25" dirty="0">
                <a:latin typeface="Sakkal Majalla"/>
                <a:cs typeface="Sakkal Majalla"/>
              </a:rPr>
              <a:t>u</a:t>
            </a:r>
            <a:r>
              <a:rPr lang="pt-BR" sz="2000" spc="-15" dirty="0">
                <a:latin typeface="Sakkal Majalla"/>
                <a:cs typeface="Sakkal Majalla"/>
              </a:rPr>
              <a:t>m</a:t>
            </a:r>
            <a:r>
              <a:rPr lang="pt-BR" sz="2000" spc="-30" dirty="0">
                <a:latin typeface="Sakkal Majalla"/>
                <a:cs typeface="Sakkal Majalla"/>
              </a:rPr>
              <a:t> </a:t>
            </a:r>
            <a:r>
              <a:rPr lang="pt-BR" sz="2000" spc="25" dirty="0">
                <a:latin typeface="Sakkal Majalla"/>
                <a:cs typeface="Sakkal Majalla"/>
              </a:rPr>
              <a:t>projet</a:t>
            </a:r>
            <a:r>
              <a:rPr lang="pt-BR" sz="2000" spc="-10" dirty="0">
                <a:latin typeface="Sakkal Majalla"/>
                <a:cs typeface="Sakkal Majalla"/>
              </a:rPr>
              <a:t>o</a:t>
            </a:r>
            <a:r>
              <a:rPr lang="pt-BR" sz="2000" spc="-25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viári</a:t>
            </a:r>
            <a:r>
              <a:rPr lang="pt-BR" sz="2000" dirty="0">
                <a:latin typeface="Sakkal Majalla"/>
                <a:cs typeface="Sakkal Majalla"/>
              </a:rPr>
              <a:t>o</a:t>
            </a:r>
            <a:r>
              <a:rPr lang="pt-BR" sz="2000" spc="-30" dirty="0">
                <a:latin typeface="Sakkal Majalla"/>
                <a:cs typeface="Sakkal Majalla"/>
              </a:rPr>
              <a:t> </a:t>
            </a:r>
            <a:r>
              <a:rPr lang="pt-BR" sz="2000" spc="25" dirty="0">
                <a:latin typeface="Sakkal Majalla"/>
                <a:cs typeface="Sakkal Majalla"/>
              </a:rPr>
              <a:t>segund</a:t>
            </a:r>
            <a:r>
              <a:rPr lang="pt-BR" sz="2000" spc="-10" dirty="0">
                <a:latin typeface="Sakkal Majalla"/>
                <a:cs typeface="Sakkal Majalla"/>
              </a:rPr>
              <a:t>o</a:t>
            </a:r>
            <a:r>
              <a:rPr lang="pt-BR" sz="2000" spc="-25" dirty="0">
                <a:latin typeface="Sakkal Majalla"/>
                <a:cs typeface="Sakkal Majalla"/>
              </a:rPr>
              <a:t> </a:t>
            </a:r>
            <a:r>
              <a:rPr lang="pt-BR" sz="2000" dirty="0">
                <a:latin typeface="Sakkal Majalla"/>
                <a:cs typeface="Sakkal Majalla"/>
              </a:rPr>
              <a:t>a</a:t>
            </a:r>
            <a:r>
              <a:rPr lang="pt-BR" sz="2000" spc="-30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Norm</a:t>
            </a:r>
            <a:r>
              <a:rPr lang="pt-BR" sz="2000" dirty="0">
                <a:latin typeface="Sakkal Majalla"/>
                <a:cs typeface="Sakkal Majalla"/>
              </a:rPr>
              <a:t>a</a:t>
            </a:r>
            <a:r>
              <a:rPr lang="pt-BR" sz="2000" spc="-30" dirty="0">
                <a:latin typeface="Sakkal Majalla"/>
                <a:cs typeface="Sakkal Majalla"/>
              </a:rPr>
              <a:t> </a:t>
            </a:r>
            <a:r>
              <a:rPr lang="pt-BR" sz="2000" spc="25" dirty="0">
                <a:latin typeface="Sakkal Majalla"/>
                <a:cs typeface="Sakkal Majalla"/>
              </a:rPr>
              <a:t>NB</a:t>
            </a:r>
            <a:r>
              <a:rPr lang="pt-BR" sz="2000" spc="-10" dirty="0">
                <a:latin typeface="Sakkal Majalla"/>
                <a:cs typeface="Sakkal Majalla"/>
              </a:rPr>
              <a:t>R</a:t>
            </a:r>
            <a:r>
              <a:rPr lang="pt-BR" sz="2000" spc="-30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5101/2012 pa</a:t>
            </a:r>
            <a:r>
              <a:rPr lang="pt-BR" sz="2000" spc="15" dirty="0">
                <a:latin typeface="Sakkal Majalla"/>
                <a:cs typeface="Sakkal Majalla"/>
              </a:rPr>
              <a:t>r</a:t>
            </a:r>
            <a:r>
              <a:rPr lang="pt-BR" sz="2000" dirty="0">
                <a:latin typeface="Sakkal Majalla"/>
                <a:cs typeface="Sakkal Majalla"/>
              </a:rPr>
              <a:t>a</a:t>
            </a:r>
            <a:r>
              <a:rPr lang="pt-BR" sz="2000" spc="70" dirty="0">
                <a:latin typeface="Sakkal Majalla"/>
                <a:cs typeface="Sakkal Majalla"/>
              </a:rPr>
              <a:t> </a:t>
            </a:r>
            <a:r>
              <a:rPr lang="pt-BR" sz="2000" spc="35" dirty="0">
                <a:latin typeface="Sakkal Majalla"/>
                <a:cs typeface="Sakkal Majalla"/>
              </a:rPr>
              <a:t>Iluminaçã</a:t>
            </a:r>
            <a:r>
              <a:rPr lang="pt-BR" sz="2000" dirty="0">
                <a:latin typeface="Sakkal Majalla"/>
                <a:cs typeface="Sakkal Majalla"/>
              </a:rPr>
              <a:t>o</a:t>
            </a:r>
            <a:r>
              <a:rPr lang="pt-BR" sz="2000" spc="70" dirty="0">
                <a:latin typeface="Sakkal Majalla"/>
                <a:cs typeface="Sakkal Majalla"/>
              </a:rPr>
              <a:t> </a:t>
            </a:r>
            <a:r>
              <a:rPr lang="pt-BR" sz="2000" spc="25" dirty="0">
                <a:latin typeface="Sakkal Majalla"/>
                <a:cs typeface="Sakkal Majalla"/>
              </a:rPr>
              <a:t>Pública</a:t>
            </a:r>
            <a:r>
              <a:rPr lang="pt-BR" sz="2000" spc="25" dirty="0" smtClean="0">
                <a:latin typeface="Sakkal Majalla"/>
                <a:cs typeface="Sakkal Majalla"/>
              </a:rPr>
              <a:t>.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4000" dirty="0" smtClean="0">
                <a:solidFill>
                  <a:srgbClr val="EEB634"/>
                </a:solidFill>
                <a:latin typeface="Arial Black"/>
                <a:cs typeface="Arial Black"/>
              </a:rPr>
              <a:t>Iluminação Viária</a:t>
            </a:r>
            <a:endParaRPr lang="pt-BR" sz="40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050058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rgbClr val="EEB634"/>
                </a:solidFill>
                <a:latin typeface="Arial Black"/>
                <a:cs typeface="Arial Black"/>
              </a:rPr>
              <a:t>Norma NBR 5101/2012</a:t>
            </a:r>
            <a:endParaRPr lang="en-US" sz="32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4000" dirty="0" smtClean="0">
                <a:solidFill>
                  <a:srgbClr val="EEB634"/>
                </a:solidFill>
                <a:latin typeface="Arial Black"/>
                <a:cs typeface="Arial Black"/>
              </a:rPr>
              <a:t>Iluminação Viária</a:t>
            </a:r>
            <a:endParaRPr lang="pt-BR" sz="40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94200870"/>
              </p:ext>
            </p:extLst>
          </p:nvPr>
        </p:nvGraphicFramePr>
        <p:xfrm>
          <a:off x="1774616" y="2189231"/>
          <a:ext cx="5693864" cy="4525961"/>
        </p:xfrm>
        <a:graphic>
          <a:graphicData uri="http://schemas.openxmlformats.org/drawingml/2006/table">
            <a:tbl>
              <a:tblPr/>
              <a:tblGrid>
                <a:gridCol w="241475"/>
                <a:gridCol w="1262254"/>
                <a:gridCol w="979619"/>
                <a:gridCol w="768329"/>
                <a:gridCol w="979619"/>
                <a:gridCol w="1306159"/>
                <a:gridCol w="156409"/>
              </a:tblGrid>
              <a:tr h="16488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24401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Tipo</a:t>
                      </a:r>
                    </a:p>
                  </a:txBody>
                  <a:tcPr marL="8244" marR="8244" marT="82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Descrição da Via</a:t>
                      </a:r>
                    </a:p>
                  </a:txBody>
                  <a:tcPr marL="8244" marR="8244" marT="82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Classe de Iluminação</a:t>
                      </a:r>
                    </a:p>
                  </a:txBody>
                  <a:tcPr marL="8244" marR="8244" marT="82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Iluminância Média Mínima Eméd/mín</a:t>
                      </a:r>
                    </a:p>
                  </a:txBody>
                  <a:tcPr marL="8244" marR="8244" marT="82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Fator de Uniformidade Mínimo U = Emín/Eméd</a:t>
                      </a:r>
                    </a:p>
                  </a:txBody>
                  <a:tcPr marL="8244" marR="8244" marT="82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757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Arterial 1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Tráfego Intenso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V1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757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Arterial 2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Tráfego Intenso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V1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757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Arterial 3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Tráfego Intenso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V1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10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Arterial 3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Tráfego Médio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V2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757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Coletora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Tráfego Intenso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V1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10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Coletora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Tráfego Médio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V2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10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Coletora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Tráfego Médio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V3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10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Coletora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Tráfego Leve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V4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7576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Tráfego Intenso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V1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10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Tráfego Médio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V2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10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Tráfego Médio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V3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10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Local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Tráfego Leve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V4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6100"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244" marR="8244" marT="824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1553648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431428" y="1270277"/>
            <a:ext cx="4391159" cy="767644"/>
          </a:xfrm>
        </p:spPr>
        <p:txBody>
          <a:bodyPr>
            <a:normAutofit/>
          </a:bodyPr>
          <a:lstStyle/>
          <a:p>
            <a:pPr algn="l"/>
            <a:r>
              <a:rPr lang="pt-BR" sz="2800" dirty="0" smtClean="0">
                <a:solidFill>
                  <a:srgbClr val="EEB634"/>
                </a:solidFill>
                <a:latin typeface="Arial Black"/>
                <a:cs typeface="Arial Black"/>
              </a:rPr>
              <a:t>TIPOLOGIA</a:t>
            </a:r>
            <a:endParaRPr lang="pt-BR" sz="1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93460948"/>
              </p:ext>
            </p:extLst>
          </p:nvPr>
        </p:nvGraphicFramePr>
        <p:xfrm>
          <a:off x="1431428" y="2165979"/>
          <a:ext cx="4863975" cy="4246455"/>
        </p:xfrm>
        <a:graphic>
          <a:graphicData uri="http://schemas.openxmlformats.org/drawingml/2006/table">
            <a:tbl>
              <a:tblPr/>
              <a:tblGrid>
                <a:gridCol w="2308969"/>
                <a:gridCol w="946298"/>
                <a:gridCol w="757039"/>
                <a:gridCol w="851669"/>
              </a:tblGrid>
              <a:tr h="214767"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Descrição</a:t>
                      </a:r>
                    </a:p>
                  </a:txBody>
                  <a:tcPr marL="6638" marR="6638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Arterial</a:t>
                      </a:r>
                      <a:endParaRPr lang="pt-BR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38" marR="6638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Coletora</a:t>
                      </a:r>
                    </a:p>
                  </a:txBody>
                  <a:tcPr marL="6638" marR="6638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Locais</a:t>
                      </a:r>
                    </a:p>
                  </a:txBody>
                  <a:tcPr marL="6638" marR="6638" marT="885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767">
                <a:tc gridSpan="2">
                  <a:txBody>
                    <a:bodyPr/>
                    <a:lstStyle/>
                    <a:p>
                      <a:pPr algn="l" fontAlgn="b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(Valores mínimos a serem considerados)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4767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Classe de iluminação: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V2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V3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V4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67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Luminância Média (Lmed - Cd):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67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Uniformidade Global (Uo ≥ ):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0,40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0,40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0,40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67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Uniformidade Longitudinal(Ul ≤ ):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,70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,70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,70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3453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Iluminância Média Mínima (Emed,min - lux):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3453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Fator de Uniformidade Mínimo Umin (Emin/Emed):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67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VIÁRIO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67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Largura da via: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13,3 </a:t>
                      </a:r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11,7 m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m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9535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Disposição: 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Bilateral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Bilateral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Unilateral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67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Distância entre postes (d):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 m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37m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 </a:t>
                      </a:r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67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Altura do Ponto Luminoso (h1):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12,0 </a:t>
                      </a:r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m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m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67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Braço(b1):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m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m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m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67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Tempertura de Cor: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4000K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4000K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4000K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67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Potência Atual :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  <a:r>
                        <a:rPr lang="pt-BR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250W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100W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4767">
                <a:tc>
                  <a:txBody>
                    <a:bodyPr/>
                    <a:lstStyle/>
                    <a:p>
                      <a:pPr algn="l" fontAlgn="b"/>
                      <a:r>
                        <a:rPr lang="pt-BR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Potência Proposta LED:</a:t>
                      </a: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120W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90W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30W</a:t>
                      </a:r>
                      <a:endParaRPr lang="pt-BR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38" marR="6638" marT="885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1102301" y="325388"/>
            <a:ext cx="493019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Iluminação Viária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9" name="Picture 8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2558818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35168" y="255643"/>
            <a:ext cx="7183232" cy="1143000"/>
          </a:xfrm>
        </p:spPr>
        <p:txBody>
          <a:bodyPr>
            <a:normAutofit/>
          </a:bodyPr>
          <a:lstStyle/>
          <a:p>
            <a:pPr algn="l"/>
            <a:r>
              <a:rPr lang="x-none" sz="4000" dirty="0" smtClean="0">
                <a:solidFill>
                  <a:srgbClr val="EEB634"/>
                </a:solidFill>
                <a:latin typeface="Arial Black"/>
                <a:cs typeface="Arial Black"/>
              </a:rPr>
              <a:t>Vias Arteriais</a:t>
            </a:r>
            <a:endParaRPr lang="en-US" sz="40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3705" y="486074"/>
            <a:ext cx="2072166" cy="652546"/>
          </a:xfrm>
          <a:prstGeom prst="rect">
            <a:avLst/>
          </a:prstGeom>
        </p:spPr>
      </p:pic>
      <p:pic>
        <p:nvPicPr>
          <p:cNvPr id="2" name="Picture 1" descr="saobernardo_0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1446478"/>
            <a:ext cx="9245600" cy="62434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4022155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rgbClr val="EEB634"/>
                </a:solidFill>
                <a:latin typeface="Arial Black"/>
                <a:cs typeface="Arial Black"/>
              </a:rPr>
              <a:t>Descrição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244600" y="2345072"/>
            <a:ext cx="7048500" cy="2669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25400" algn="just">
              <a:lnSpc>
                <a:spcPts val="2000"/>
              </a:lnSpc>
              <a:spcBef>
                <a:spcPts val="60"/>
              </a:spcBef>
            </a:pPr>
            <a:r>
              <a:rPr lang="pt-BR" sz="2000" spc="35" dirty="0" smtClean="0">
                <a:latin typeface="Arial"/>
                <a:cs typeface="Arial"/>
              </a:rPr>
              <a:t>	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Vias Arteriais são vias exclusivas para tráfego motorizado, que se </a:t>
            </a:r>
            <a:r>
              <a:rPr lang="pt-BR" spc="30" dirty="0" smtClean="0">
                <a:solidFill>
                  <a:srgbClr val="000000"/>
                </a:solidFill>
                <a:latin typeface="Arial"/>
                <a:cs typeface="Arial"/>
              </a:rPr>
              <a:t>caracterizam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por grande volume e pouco acesso de tráfego, várias pistas, cruzamentos em dois planos, elevado velocidade de operação e, em alguns casos, estacionamento proibido na pista. </a:t>
            </a:r>
          </a:p>
          <a:p>
            <a:pPr marL="12700" marR="25400" algn="just">
              <a:lnSpc>
                <a:spcPts val="2000"/>
              </a:lnSpc>
              <a:spcBef>
                <a:spcPts val="60"/>
              </a:spcBef>
            </a:pPr>
            <a:r>
              <a:rPr lang="pt-BR" spc="30" dirty="0" smtClean="0">
                <a:solidFill>
                  <a:srgbClr val="000000"/>
                </a:solidFill>
                <a:latin typeface="Arial"/>
                <a:cs typeface="Arial"/>
              </a:rPr>
              <a:t>	Caracterizam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-se também por intersecções em nível, geralmente controlada por semáforo, com acessibilidade aos lotes </a:t>
            </a:r>
            <a:r>
              <a:rPr lang="pt-BR" spc="30" dirty="0" err="1">
                <a:solidFill>
                  <a:srgbClr val="000000"/>
                </a:solidFill>
                <a:latin typeface="Arial"/>
                <a:cs typeface="Arial"/>
              </a:rPr>
              <a:t>lindeiros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 e às vias secundárias e locais, possibilitando o trânsito entre as regiões da cidade, com velocidade máxima de 60km/h</a:t>
            </a:r>
            <a:r>
              <a:rPr lang="pt-BR" spc="3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Vias Arteriais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2909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168" y="255643"/>
            <a:ext cx="6216284" cy="1143000"/>
          </a:xfrm>
        </p:spPr>
        <p:txBody>
          <a:bodyPr>
            <a:normAutofit/>
          </a:bodyPr>
          <a:lstStyle/>
          <a:p>
            <a:pPr algn="l"/>
            <a:r>
              <a:rPr lang="x-none" dirty="0" smtClean="0">
                <a:solidFill>
                  <a:srgbClr val="EEB634"/>
                </a:solidFill>
                <a:latin typeface="Arial Black"/>
                <a:cs typeface="Arial Black"/>
              </a:rPr>
              <a:t>Localização</a:t>
            </a:r>
            <a:endParaRPr lang="en-US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4" name="Picture 3" descr="saobernardo_0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44" y="2464935"/>
            <a:ext cx="9152202" cy="4604701"/>
          </a:xfrm>
          <a:prstGeom prst="rect">
            <a:avLst/>
          </a:prstGeom>
        </p:spPr>
      </p:pic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3705" y="486074"/>
            <a:ext cx="2072166" cy="65254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5451949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rgbClr val="EEB634"/>
                </a:solidFill>
                <a:latin typeface="Arial Black"/>
                <a:cs typeface="Arial Black"/>
              </a:rPr>
              <a:t>Situação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244600" y="2345072"/>
            <a:ext cx="70485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25400" algn="just">
              <a:lnSpc>
                <a:spcPct val="150000"/>
              </a:lnSpc>
              <a:spcBef>
                <a:spcPts val="60"/>
              </a:spcBef>
            </a:pPr>
            <a:r>
              <a:rPr lang="pt-BR" sz="2000" spc="35" dirty="0" smtClean="0">
                <a:latin typeface="Arial"/>
                <a:cs typeface="Arial"/>
              </a:rPr>
              <a:t>	</a:t>
            </a:r>
            <a:r>
              <a:rPr lang="pt-BR" sz="2400" spc="30" dirty="0">
                <a:solidFill>
                  <a:srgbClr val="000000"/>
                </a:solidFill>
                <a:latin typeface="Arial"/>
                <a:cs typeface="Arial"/>
              </a:rPr>
              <a:t>Atualmente as vias estão iluminadas, em sua grande maioria, com lâmpadas Vapor de </a:t>
            </a:r>
            <a:r>
              <a:rPr lang="pt-BR" sz="2400" spc="30" dirty="0" smtClean="0">
                <a:solidFill>
                  <a:srgbClr val="000000"/>
                </a:solidFill>
                <a:latin typeface="Arial"/>
                <a:cs typeface="Arial"/>
              </a:rPr>
              <a:t>Sódio e de </a:t>
            </a:r>
            <a:r>
              <a:rPr lang="pt-BR" sz="2400" spc="30" dirty="0" err="1" smtClean="0">
                <a:solidFill>
                  <a:srgbClr val="000000"/>
                </a:solidFill>
                <a:latin typeface="Arial"/>
                <a:cs typeface="Arial"/>
              </a:rPr>
              <a:t>Mercurio</a:t>
            </a:r>
            <a:r>
              <a:rPr lang="pt-BR" sz="2400" spc="3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z="2400" spc="30" dirty="0">
                <a:solidFill>
                  <a:srgbClr val="000000"/>
                </a:solidFill>
                <a:latin typeface="Arial"/>
                <a:cs typeface="Arial"/>
              </a:rPr>
              <a:t>de 250 a 400W</a:t>
            </a:r>
            <a:r>
              <a:rPr lang="pt-BR" sz="2400" spc="3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Vias Arteriais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750739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4000" dirty="0" smtClean="0">
                <a:solidFill>
                  <a:srgbClr val="EEB634"/>
                </a:solidFill>
                <a:latin typeface="Arial Black"/>
                <a:cs typeface="Arial Black"/>
              </a:rPr>
              <a:t>Vias Arteriais</a:t>
            </a:r>
            <a:endParaRPr lang="pt-BR" sz="40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399" y="1391307"/>
            <a:ext cx="7721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spc="35" dirty="0" smtClean="0">
                <a:solidFill>
                  <a:srgbClr val="EEB634"/>
                </a:solidFill>
                <a:latin typeface="Arial Black"/>
                <a:cs typeface="Arial Black"/>
              </a:rPr>
              <a:t>Arterial</a:t>
            </a:r>
            <a:r>
              <a:rPr lang="pt-BR" sz="3200" dirty="0" smtClean="0">
                <a:solidFill>
                  <a:srgbClr val="EEB634"/>
                </a:solidFill>
                <a:latin typeface="Arial Black"/>
                <a:cs typeface="Arial Black"/>
              </a:rPr>
              <a:t> </a:t>
            </a:r>
            <a:r>
              <a:rPr lang="pt-BR" dirty="0" smtClean="0">
                <a:solidFill>
                  <a:srgbClr val="EEB634"/>
                </a:solidFill>
                <a:latin typeface="Arial Black"/>
                <a:cs typeface="Arial Black"/>
              </a:rPr>
              <a:t>(Situação atual)</a:t>
            </a:r>
            <a:endParaRPr lang="en-US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4" name="Picture 3" descr="Captura de Tela 2015-05-03 às 16.58.5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32" y="2176959"/>
            <a:ext cx="8210597" cy="44771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3896919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4000" dirty="0" smtClean="0">
                <a:solidFill>
                  <a:srgbClr val="EEB634"/>
                </a:solidFill>
                <a:latin typeface="Arial Black"/>
                <a:cs typeface="Arial Black"/>
              </a:rPr>
              <a:t>Vias Arteriais</a:t>
            </a:r>
            <a:endParaRPr lang="pt-BR" sz="40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399" y="1391307"/>
            <a:ext cx="7721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spc="35" dirty="0" smtClean="0">
                <a:solidFill>
                  <a:srgbClr val="EEB634"/>
                </a:solidFill>
                <a:latin typeface="Arial Black"/>
                <a:cs typeface="Arial Black"/>
              </a:rPr>
              <a:t>Arterial </a:t>
            </a:r>
            <a:r>
              <a:rPr lang="pt-BR" dirty="0" smtClean="0">
                <a:solidFill>
                  <a:srgbClr val="EEB634"/>
                </a:solidFill>
                <a:latin typeface="Arial Black"/>
                <a:cs typeface="Arial Black"/>
              </a:rPr>
              <a:t>(LED)</a:t>
            </a:r>
            <a:endParaRPr lang="en-US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2" name="Picture 1" descr="Captura de Tela 2015-05-03 às 16.59.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02" y="2093846"/>
            <a:ext cx="8148398" cy="46917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9209780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35168" y="255643"/>
            <a:ext cx="7183232" cy="1143000"/>
          </a:xfrm>
        </p:spPr>
        <p:txBody>
          <a:bodyPr>
            <a:normAutofit/>
          </a:bodyPr>
          <a:lstStyle/>
          <a:p>
            <a:pPr algn="l"/>
            <a:r>
              <a:rPr lang="x-none" sz="4000" dirty="0" smtClean="0">
                <a:solidFill>
                  <a:srgbClr val="EEB634"/>
                </a:solidFill>
                <a:latin typeface="Arial Black"/>
                <a:cs typeface="Arial Black"/>
              </a:rPr>
              <a:t>Vias Coletoras</a:t>
            </a:r>
            <a:endParaRPr lang="en-US" sz="40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3705" y="486074"/>
            <a:ext cx="2072166" cy="652546"/>
          </a:xfrm>
          <a:prstGeom prst="rect">
            <a:avLst/>
          </a:prstGeom>
        </p:spPr>
      </p:pic>
      <p:pic>
        <p:nvPicPr>
          <p:cNvPr id="2" name="Picture 1" descr="saobernardo_0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1446478"/>
            <a:ext cx="9245600" cy="62434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0512953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rgbClr val="EEB634"/>
                </a:solidFill>
                <a:latin typeface="Arial Black"/>
                <a:cs typeface="Arial Black"/>
              </a:rPr>
              <a:t>Descrição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244600" y="2345072"/>
            <a:ext cx="7048500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12700">
              <a:lnSpc>
                <a:spcPts val="2000"/>
              </a:lnSpc>
              <a:spcBef>
                <a:spcPts val="60"/>
              </a:spcBef>
            </a:pPr>
            <a:r>
              <a:rPr lang="pt-BR" sz="2000" spc="35" dirty="0" smtClean="0">
                <a:latin typeface="Arial"/>
                <a:cs typeface="Arial"/>
              </a:rPr>
              <a:t>	</a:t>
            </a:r>
            <a:r>
              <a:rPr lang="pt-BR" spc="30" dirty="0">
                <a:latin typeface="Arial"/>
                <a:cs typeface="Arial"/>
              </a:rPr>
              <a:t>Via</a:t>
            </a:r>
            <a:r>
              <a:rPr lang="pt-BR" dirty="0">
                <a:latin typeface="Arial"/>
                <a:cs typeface="Arial"/>
              </a:rPr>
              <a:t>s   </a:t>
            </a:r>
            <a:r>
              <a:rPr lang="pt-BR" spc="-50" dirty="0">
                <a:latin typeface="Arial"/>
                <a:cs typeface="Arial"/>
              </a:rPr>
              <a:t> </a:t>
            </a:r>
            <a:r>
              <a:rPr lang="pt-BR" spc="20" dirty="0">
                <a:latin typeface="Arial"/>
                <a:cs typeface="Arial"/>
              </a:rPr>
              <a:t>Coleto</a:t>
            </a:r>
            <a:r>
              <a:rPr lang="pt-BR" spc="15" dirty="0">
                <a:latin typeface="Arial"/>
                <a:cs typeface="Arial"/>
              </a:rPr>
              <a:t>r</a:t>
            </a:r>
            <a:r>
              <a:rPr lang="pt-BR" spc="30" dirty="0">
                <a:latin typeface="Arial"/>
                <a:cs typeface="Arial"/>
              </a:rPr>
              <a:t>a</a:t>
            </a:r>
            <a:r>
              <a:rPr lang="pt-BR" dirty="0">
                <a:latin typeface="Arial"/>
                <a:cs typeface="Arial"/>
              </a:rPr>
              <a:t>s   </a:t>
            </a:r>
            <a:r>
              <a:rPr lang="pt-BR" spc="-50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sã</a:t>
            </a:r>
            <a:r>
              <a:rPr lang="pt-BR" dirty="0">
                <a:latin typeface="Arial"/>
                <a:cs typeface="Arial"/>
              </a:rPr>
              <a:t>o   </a:t>
            </a:r>
            <a:r>
              <a:rPr lang="pt-BR" spc="-50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via</a:t>
            </a:r>
            <a:r>
              <a:rPr lang="pt-BR" dirty="0">
                <a:latin typeface="Arial"/>
                <a:cs typeface="Arial"/>
              </a:rPr>
              <a:t>s   </a:t>
            </a:r>
            <a:r>
              <a:rPr lang="pt-BR" spc="-50" dirty="0">
                <a:latin typeface="Arial"/>
                <a:cs typeface="Arial"/>
              </a:rPr>
              <a:t> </a:t>
            </a:r>
            <a:r>
              <a:rPr lang="pt-BR" spc="20" dirty="0">
                <a:latin typeface="Arial"/>
                <a:cs typeface="Arial"/>
              </a:rPr>
              <a:t>exclusivament</a:t>
            </a:r>
            <a:r>
              <a:rPr lang="pt-BR" spc="-10" dirty="0">
                <a:latin typeface="Arial"/>
                <a:cs typeface="Arial"/>
              </a:rPr>
              <a:t>e   </a:t>
            </a:r>
            <a:r>
              <a:rPr lang="pt-BR" spc="-50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pa</a:t>
            </a:r>
            <a:r>
              <a:rPr lang="pt-BR" spc="15" dirty="0">
                <a:latin typeface="Arial"/>
                <a:cs typeface="Arial"/>
              </a:rPr>
              <a:t>r</a:t>
            </a:r>
            <a:r>
              <a:rPr lang="pt-BR" dirty="0">
                <a:latin typeface="Arial"/>
                <a:cs typeface="Arial"/>
              </a:rPr>
              <a:t>a   </a:t>
            </a:r>
            <a:r>
              <a:rPr lang="pt-BR" spc="-50" dirty="0">
                <a:latin typeface="Arial"/>
                <a:cs typeface="Arial"/>
              </a:rPr>
              <a:t> </a:t>
            </a:r>
            <a:r>
              <a:rPr lang="pt-BR" spc="25" dirty="0">
                <a:latin typeface="Arial"/>
                <a:cs typeface="Arial"/>
              </a:rPr>
              <a:t>tráfego motorizado</a:t>
            </a:r>
            <a:r>
              <a:rPr lang="pt-BR" dirty="0">
                <a:latin typeface="Arial"/>
                <a:cs typeface="Arial"/>
              </a:rPr>
              <a:t>, </a:t>
            </a:r>
            <a:r>
              <a:rPr lang="pt-BR" spc="-75" dirty="0">
                <a:latin typeface="Arial"/>
                <a:cs typeface="Arial"/>
              </a:rPr>
              <a:t> </a:t>
            </a:r>
            <a:r>
              <a:rPr lang="pt-BR" spc="20" dirty="0">
                <a:latin typeface="Arial"/>
                <a:cs typeface="Arial"/>
              </a:rPr>
              <a:t>qu</a:t>
            </a:r>
            <a:r>
              <a:rPr lang="pt-BR" spc="-10" dirty="0">
                <a:latin typeface="Arial"/>
                <a:cs typeface="Arial"/>
              </a:rPr>
              <a:t>e </a:t>
            </a:r>
            <a:r>
              <a:rPr lang="pt-BR" spc="-70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s</a:t>
            </a:r>
            <a:r>
              <a:rPr lang="pt-BR" dirty="0">
                <a:latin typeface="Arial"/>
                <a:cs typeface="Arial"/>
              </a:rPr>
              <a:t>e </a:t>
            </a:r>
            <a:r>
              <a:rPr lang="pt-BR" spc="-75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ca</a:t>
            </a:r>
            <a:r>
              <a:rPr lang="pt-BR" spc="15" dirty="0">
                <a:latin typeface="Arial"/>
                <a:cs typeface="Arial"/>
              </a:rPr>
              <a:t>r</a:t>
            </a:r>
            <a:r>
              <a:rPr lang="pt-BR" spc="30" dirty="0">
                <a:latin typeface="Arial"/>
                <a:cs typeface="Arial"/>
              </a:rPr>
              <a:t>acteriz</a:t>
            </a:r>
            <a:r>
              <a:rPr lang="pt-BR" dirty="0">
                <a:latin typeface="Arial"/>
                <a:cs typeface="Arial"/>
              </a:rPr>
              <a:t>a </a:t>
            </a:r>
            <a:r>
              <a:rPr lang="pt-BR" spc="-75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po</a:t>
            </a:r>
            <a:r>
              <a:rPr lang="pt-BR" dirty="0">
                <a:latin typeface="Arial"/>
                <a:cs typeface="Arial"/>
              </a:rPr>
              <a:t>r </a:t>
            </a:r>
            <a:r>
              <a:rPr lang="pt-BR" spc="-70" dirty="0">
                <a:latin typeface="Arial"/>
                <a:cs typeface="Arial"/>
              </a:rPr>
              <a:t> </a:t>
            </a:r>
            <a:r>
              <a:rPr lang="pt-BR" spc="20" dirty="0">
                <a:latin typeface="Arial"/>
                <a:cs typeface="Arial"/>
              </a:rPr>
              <a:t>u</a:t>
            </a:r>
            <a:r>
              <a:rPr lang="pt-BR" spc="-15" dirty="0">
                <a:latin typeface="Arial"/>
                <a:cs typeface="Arial"/>
              </a:rPr>
              <a:t>m </a:t>
            </a:r>
            <a:r>
              <a:rPr lang="pt-BR" spc="-70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volum</a:t>
            </a:r>
            <a:r>
              <a:rPr lang="pt-BR" dirty="0">
                <a:latin typeface="Arial"/>
                <a:cs typeface="Arial"/>
              </a:rPr>
              <a:t>e </a:t>
            </a:r>
            <a:r>
              <a:rPr lang="pt-BR" spc="-70" dirty="0">
                <a:latin typeface="Arial"/>
                <a:cs typeface="Arial"/>
              </a:rPr>
              <a:t> </a:t>
            </a:r>
            <a:r>
              <a:rPr lang="pt-BR" spc="20" dirty="0">
                <a:latin typeface="Arial"/>
                <a:cs typeface="Arial"/>
              </a:rPr>
              <a:t>d</a:t>
            </a:r>
            <a:r>
              <a:rPr lang="pt-BR" spc="-10" dirty="0">
                <a:latin typeface="Arial"/>
                <a:cs typeface="Arial"/>
              </a:rPr>
              <a:t>e </a:t>
            </a:r>
            <a:r>
              <a:rPr lang="pt-BR" spc="-70" dirty="0">
                <a:latin typeface="Arial"/>
                <a:cs typeface="Arial"/>
              </a:rPr>
              <a:t> </a:t>
            </a:r>
            <a:r>
              <a:rPr lang="pt-BR" spc="25" dirty="0">
                <a:latin typeface="Arial"/>
                <a:cs typeface="Arial"/>
              </a:rPr>
              <a:t>tráfego inferio</a:t>
            </a:r>
            <a:r>
              <a:rPr lang="pt-BR" dirty="0">
                <a:latin typeface="Arial"/>
                <a:cs typeface="Arial"/>
              </a:rPr>
              <a:t>r</a:t>
            </a:r>
            <a:r>
              <a:rPr lang="pt-BR" spc="35" dirty="0">
                <a:latin typeface="Arial"/>
                <a:cs typeface="Arial"/>
              </a:rPr>
              <a:t> </a:t>
            </a:r>
            <a:r>
              <a:rPr lang="pt-BR" spc="-10" dirty="0">
                <a:latin typeface="Arial"/>
                <a:cs typeface="Arial"/>
              </a:rPr>
              <a:t>e</a:t>
            </a:r>
            <a:r>
              <a:rPr lang="pt-BR" spc="35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po</a:t>
            </a:r>
            <a:r>
              <a:rPr lang="pt-BR" dirty="0">
                <a:latin typeface="Arial"/>
                <a:cs typeface="Arial"/>
              </a:rPr>
              <a:t>r</a:t>
            </a:r>
            <a:r>
              <a:rPr lang="pt-BR" spc="35" dirty="0">
                <a:latin typeface="Arial"/>
                <a:cs typeface="Arial"/>
              </a:rPr>
              <a:t> </a:t>
            </a:r>
            <a:r>
              <a:rPr lang="pt-BR" spc="20" dirty="0">
                <a:latin typeface="Arial"/>
                <a:cs typeface="Arial"/>
              </a:rPr>
              <a:t>u</a:t>
            </a:r>
            <a:r>
              <a:rPr lang="pt-BR" spc="-15" dirty="0">
                <a:latin typeface="Arial"/>
                <a:cs typeface="Arial"/>
              </a:rPr>
              <a:t>m</a:t>
            </a:r>
            <a:r>
              <a:rPr lang="pt-BR" spc="35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acess</a:t>
            </a:r>
            <a:r>
              <a:rPr lang="pt-BR" dirty="0">
                <a:latin typeface="Arial"/>
                <a:cs typeface="Arial"/>
              </a:rPr>
              <a:t>o</a:t>
            </a:r>
            <a:r>
              <a:rPr lang="pt-BR" spc="35" dirty="0">
                <a:latin typeface="Arial"/>
                <a:cs typeface="Arial"/>
              </a:rPr>
              <a:t> </a:t>
            </a:r>
            <a:r>
              <a:rPr lang="pt-BR" spc="20" dirty="0">
                <a:latin typeface="Arial"/>
                <a:cs typeface="Arial"/>
              </a:rPr>
              <a:t>d</a:t>
            </a:r>
            <a:r>
              <a:rPr lang="pt-BR" spc="-10" dirty="0">
                <a:latin typeface="Arial"/>
                <a:cs typeface="Arial"/>
              </a:rPr>
              <a:t>e</a:t>
            </a:r>
            <a:r>
              <a:rPr lang="pt-BR" spc="35" dirty="0">
                <a:latin typeface="Arial"/>
                <a:cs typeface="Arial"/>
              </a:rPr>
              <a:t> </a:t>
            </a:r>
            <a:r>
              <a:rPr lang="pt-BR" spc="25" dirty="0">
                <a:latin typeface="Arial"/>
                <a:cs typeface="Arial"/>
              </a:rPr>
              <a:t>tráfeg</a:t>
            </a:r>
            <a:r>
              <a:rPr lang="pt-BR" dirty="0">
                <a:latin typeface="Arial"/>
                <a:cs typeface="Arial"/>
              </a:rPr>
              <a:t>o</a:t>
            </a:r>
            <a:r>
              <a:rPr lang="pt-BR" spc="35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superio</a:t>
            </a:r>
            <a:r>
              <a:rPr lang="pt-BR" dirty="0">
                <a:latin typeface="Arial"/>
                <a:cs typeface="Arial"/>
              </a:rPr>
              <a:t>r</a:t>
            </a:r>
            <a:r>
              <a:rPr lang="pt-BR" spc="35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àquele</a:t>
            </a:r>
            <a:r>
              <a:rPr lang="pt-BR" dirty="0">
                <a:latin typeface="Arial"/>
                <a:cs typeface="Arial"/>
              </a:rPr>
              <a:t>s</a:t>
            </a:r>
            <a:r>
              <a:rPr lang="pt-BR" spc="35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d</a:t>
            </a:r>
            <a:r>
              <a:rPr lang="pt-BR" dirty="0">
                <a:latin typeface="Arial"/>
                <a:cs typeface="Arial"/>
              </a:rPr>
              <a:t>a</a:t>
            </a:r>
            <a:r>
              <a:rPr lang="pt-BR" spc="35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vias arteriais.</a:t>
            </a:r>
            <a:endParaRPr lang="pt-BR" dirty="0">
              <a:latin typeface="Arial"/>
              <a:cs typeface="Arial"/>
            </a:endParaRPr>
          </a:p>
          <a:p>
            <a:pPr marL="12700" marR="12700">
              <a:lnSpc>
                <a:spcPts val="2000"/>
              </a:lnSpc>
            </a:pPr>
            <a:r>
              <a:rPr lang="pt-BR" spc="-10" dirty="0" smtClean="0">
                <a:latin typeface="Arial"/>
                <a:cs typeface="Arial"/>
              </a:rPr>
              <a:t>	É  </a:t>
            </a:r>
            <a:r>
              <a:rPr lang="pt-BR" spc="-75" dirty="0" smtClean="0">
                <a:latin typeface="Arial"/>
                <a:cs typeface="Arial"/>
              </a:rPr>
              <a:t> </a:t>
            </a:r>
            <a:r>
              <a:rPr lang="pt-BR" spc="20" dirty="0">
                <a:latin typeface="Arial"/>
                <a:cs typeface="Arial"/>
              </a:rPr>
              <a:t>destinad</a:t>
            </a:r>
            <a:r>
              <a:rPr lang="pt-BR" dirty="0">
                <a:latin typeface="Arial"/>
                <a:cs typeface="Arial"/>
              </a:rPr>
              <a:t>a  </a:t>
            </a:r>
            <a:r>
              <a:rPr lang="pt-BR" spc="-75" dirty="0">
                <a:latin typeface="Arial"/>
                <a:cs typeface="Arial"/>
              </a:rPr>
              <a:t> </a:t>
            </a:r>
            <a:r>
              <a:rPr lang="pt-BR" dirty="0">
                <a:latin typeface="Arial"/>
                <a:cs typeface="Arial"/>
              </a:rPr>
              <a:t>a  </a:t>
            </a:r>
            <a:r>
              <a:rPr lang="pt-BR" spc="-75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coleta</a:t>
            </a:r>
            <a:r>
              <a:rPr lang="pt-BR" dirty="0">
                <a:latin typeface="Arial"/>
                <a:cs typeface="Arial"/>
              </a:rPr>
              <a:t>r  </a:t>
            </a:r>
            <a:r>
              <a:rPr lang="pt-BR" spc="-75" dirty="0">
                <a:latin typeface="Arial"/>
                <a:cs typeface="Arial"/>
              </a:rPr>
              <a:t> </a:t>
            </a:r>
            <a:r>
              <a:rPr lang="pt-BR" spc="-10" dirty="0">
                <a:latin typeface="Arial"/>
                <a:cs typeface="Arial"/>
              </a:rPr>
              <a:t>e  </a:t>
            </a:r>
            <a:r>
              <a:rPr lang="pt-BR" spc="-75" dirty="0">
                <a:latin typeface="Arial"/>
                <a:cs typeface="Arial"/>
              </a:rPr>
              <a:t> </a:t>
            </a:r>
            <a:r>
              <a:rPr lang="pt-BR" spc="25" dirty="0">
                <a:latin typeface="Arial"/>
                <a:cs typeface="Arial"/>
              </a:rPr>
              <a:t>distribui</a:t>
            </a:r>
            <a:r>
              <a:rPr lang="pt-BR" dirty="0">
                <a:latin typeface="Arial"/>
                <a:cs typeface="Arial"/>
              </a:rPr>
              <a:t>r  </a:t>
            </a:r>
            <a:r>
              <a:rPr lang="pt-BR" spc="-75" dirty="0">
                <a:latin typeface="Arial"/>
                <a:cs typeface="Arial"/>
              </a:rPr>
              <a:t> </a:t>
            </a:r>
            <a:r>
              <a:rPr lang="pt-BR" spc="-10" dirty="0">
                <a:latin typeface="Arial"/>
                <a:cs typeface="Arial"/>
              </a:rPr>
              <a:t>o  </a:t>
            </a:r>
            <a:r>
              <a:rPr lang="pt-BR" spc="-75" dirty="0">
                <a:latin typeface="Arial"/>
                <a:cs typeface="Arial"/>
              </a:rPr>
              <a:t> </a:t>
            </a:r>
            <a:r>
              <a:rPr lang="pt-BR" spc="25" dirty="0">
                <a:latin typeface="Arial"/>
                <a:cs typeface="Arial"/>
              </a:rPr>
              <a:t>trânsit</a:t>
            </a:r>
            <a:r>
              <a:rPr lang="pt-BR" spc="-10" dirty="0">
                <a:latin typeface="Arial"/>
                <a:cs typeface="Arial"/>
              </a:rPr>
              <a:t>o  </a:t>
            </a:r>
            <a:r>
              <a:rPr lang="pt-BR" spc="-75" dirty="0">
                <a:latin typeface="Arial"/>
                <a:cs typeface="Arial"/>
              </a:rPr>
              <a:t> </a:t>
            </a:r>
            <a:r>
              <a:rPr lang="pt-BR" spc="20" dirty="0">
                <a:latin typeface="Arial"/>
                <a:cs typeface="Arial"/>
              </a:rPr>
              <a:t>qu</a:t>
            </a:r>
            <a:r>
              <a:rPr lang="pt-BR" spc="-10" dirty="0">
                <a:latin typeface="Arial"/>
                <a:cs typeface="Arial"/>
              </a:rPr>
              <a:t>e  </a:t>
            </a:r>
            <a:r>
              <a:rPr lang="pt-BR" spc="-75" dirty="0">
                <a:latin typeface="Arial"/>
                <a:cs typeface="Arial"/>
              </a:rPr>
              <a:t> </a:t>
            </a:r>
            <a:r>
              <a:rPr lang="pt-BR" spc="20" dirty="0">
                <a:latin typeface="Arial"/>
                <a:cs typeface="Arial"/>
              </a:rPr>
              <a:t>tenha</a:t>
            </a:r>
            <a:r>
              <a:rPr lang="pt-BR" spc="25" dirty="0">
                <a:latin typeface="Arial"/>
                <a:cs typeface="Arial"/>
              </a:rPr>
              <a:t> necessidad</a:t>
            </a:r>
            <a:r>
              <a:rPr lang="pt-BR" dirty="0">
                <a:latin typeface="Arial"/>
                <a:cs typeface="Arial"/>
              </a:rPr>
              <a:t>e </a:t>
            </a:r>
            <a:r>
              <a:rPr lang="pt-BR" spc="-10" dirty="0">
                <a:latin typeface="Arial"/>
                <a:cs typeface="Arial"/>
              </a:rPr>
              <a:t> </a:t>
            </a:r>
            <a:r>
              <a:rPr lang="pt-BR" spc="20" dirty="0">
                <a:latin typeface="Arial"/>
                <a:cs typeface="Arial"/>
              </a:rPr>
              <a:t>d</a:t>
            </a:r>
            <a:r>
              <a:rPr lang="pt-BR" spc="-10" dirty="0">
                <a:latin typeface="Arial"/>
                <a:cs typeface="Arial"/>
              </a:rPr>
              <a:t>e </a:t>
            </a:r>
            <a:r>
              <a:rPr lang="pt-BR" spc="-5" dirty="0">
                <a:latin typeface="Arial"/>
                <a:cs typeface="Arial"/>
              </a:rPr>
              <a:t> </a:t>
            </a:r>
            <a:r>
              <a:rPr lang="pt-BR" spc="20" dirty="0">
                <a:latin typeface="Arial"/>
                <a:cs typeface="Arial"/>
              </a:rPr>
              <a:t>ent</a:t>
            </a:r>
            <a:r>
              <a:rPr lang="pt-BR" spc="15" dirty="0">
                <a:latin typeface="Arial"/>
                <a:cs typeface="Arial"/>
              </a:rPr>
              <a:t>r</a:t>
            </a:r>
            <a:r>
              <a:rPr lang="pt-BR" spc="30" dirty="0">
                <a:latin typeface="Arial"/>
                <a:cs typeface="Arial"/>
              </a:rPr>
              <a:t>a</a:t>
            </a:r>
            <a:r>
              <a:rPr lang="pt-BR" dirty="0">
                <a:latin typeface="Arial"/>
                <a:cs typeface="Arial"/>
              </a:rPr>
              <a:t>r </a:t>
            </a:r>
            <a:r>
              <a:rPr lang="pt-BR" spc="-10" dirty="0">
                <a:latin typeface="Arial"/>
                <a:cs typeface="Arial"/>
              </a:rPr>
              <a:t> </a:t>
            </a:r>
            <a:r>
              <a:rPr lang="pt-BR" spc="20" dirty="0">
                <a:latin typeface="Arial"/>
                <a:cs typeface="Arial"/>
              </a:rPr>
              <a:t>o</a:t>
            </a:r>
            <a:r>
              <a:rPr lang="pt-BR" spc="-10" dirty="0">
                <a:latin typeface="Arial"/>
                <a:cs typeface="Arial"/>
              </a:rPr>
              <a:t>u </a:t>
            </a:r>
            <a:r>
              <a:rPr lang="pt-BR" spc="-5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sai</a:t>
            </a:r>
            <a:r>
              <a:rPr lang="pt-BR" dirty="0">
                <a:latin typeface="Arial"/>
                <a:cs typeface="Arial"/>
              </a:rPr>
              <a:t>r </a:t>
            </a:r>
            <a:r>
              <a:rPr lang="pt-BR" spc="-10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da</a:t>
            </a:r>
            <a:r>
              <a:rPr lang="pt-BR" dirty="0">
                <a:latin typeface="Arial"/>
                <a:cs typeface="Arial"/>
              </a:rPr>
              <a:t>s </a:t>
            </a:r>
            <a:r>
              <a:rPr lang="pt-BR" spc="-10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via</a:t>
            </a:r>
            <a:r>
              <a:rPr lang="pt-BR" dirty="0">
                <a:latin typeface="Arial"/>
                <a:cs typeface="Arial"/>
              </a:rPr>
              <a:t>s </a:t>
            </a:r>
            <a:r>
              <a:rPr lang="pt-BR" spc="-10" dirty="0">
                <a:latin typeface="Arial"/>
                <a:cs typeface="Arial"/>
              </a:rPr>
              <a:t> </a:t>
            </a:r>
            <a:r>
              <a:rPr lang="pt-BR" spc="20" dirty="0">
                <a:latin typeface="Arial"/>
                <a:cs typeface="Arial"/>
              </a:rPr>
              <a:t>d</a:t>
            </a:r>
            <a:r>
              <a:rPr lang="pt-BR" spc="-10" dirty="0">
                <a:latin typeface="Arial"/>
                <a:cs typeface="Arial"/>
              </a:rPr>
              <a:t>e </a:t>
            </a:r>
            <a:r>
              <a:rPr lang="pt-BR" spc="-5" dirty="0">
                <a:latin typeface="Arial"/>
                <a:cs typeface="Arial"/>
              </a:rPr>
              <a:t> </a:t>
            </a:r>
            <a:r>
              <a:rPr lang="pt-BR" spc="25" dirty="0">
                <a:latin typeface="Arial"/>
                <a:cs typeface="Arial"/>
              </a:rPr>
              <a:t>trânsit</a:t>
            </a:r>
            <a:r>
              <a:rPr lang="pt-BR" spc="-10" dirty="0">
                <a:latin typeface="Arial"/>
                <a:cs typeface="Arial"/>
              </a:rPr>
              <a:t>o </a:t>
            </a:r>
            <a:r>
              <a:rPr lang="pt-BR" spc="-5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rápido </a:t>
            </a:r>
            <a:r>
              <a:rPr lang="pt-BR" spc="20" dirty="0">
                <a:latin typeface="Arial"/>
                <a:cs typeface="Arial"/>
              </a:rPr>
              <a:t>o</a:t>
            </a:r>
            <a:r>
              <a:rPr lang="pt-BR" spc="-10" dirty="0">
                <a:latin typeface="Arial"/>
                <a:cs typeface="Arial"/>
              </a:rPr>
              <a:t>u</a:t>
            </a:r>
            <a:r>
              <a:rPr lang="pt-BR" spc="80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arteriais</a:t>
            </a:r>
            <a:r>
              <a:rPr lang="pt-BR" dirty="0">
                <a:latin typeface="Arial"/>
                <a:cs typeface="Arial"/>
              </a:rPr>
              <a:t>,</a:t>
            </a:r>
            <a:r>
              <a:rPr lang="pt-BR" spc="75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possibilit</a:t>
            </a:r>
            <a:r>
              <a:rPr lang="pt-BR" spc="20" dirty="0">
                <a:latin typeface="Arial"/>
                <a:cs typeface="Arial"/>
              </a:rPr>
              <a:t>and</a:t>
            </a:r>
            <a:r>
              <a:rPr lang="pt-BR" spc="-10" dirty="0">
                <a:latin typeface="Arial"/>
                <a:cs typeface="Arial"/>
              </a:rPr>
              <a:t>o</a:t>
            </a:r>
            <a:r>
              <a:rPr lang="pt-BR" spc="80" dirty="0">
                <a:latin typeface="Arial"/>
                <a:cs typeface="Arial"/>
              </a:rPr>
              <a:t> </a:t>
            </a:r>
            <a:r>
              <a:rPr lang="pt-BR" spc="-10" dirty="0">
                <a:latin typeface="Arial"/>
                <a:cs typeface="Arial"/>
              </a:rPr>
              <a:t>o</a:t>
            </a:r>
            <a:r>
              <a:rPr lang="pt-BR" spc="80" dirty="0">
                <a:latin typeface="Arial"/>
                <a:cs typeface="Arial"/>
              </a:rPr>
              <a:t> </a:t>
            </a:r>
            <a:r>
              <a:rPr lang="pt-BR" spc="25" dirty="0">
                <a:latin typeface="Arial"/>
                <a:cs typeface="Arial"/>
              </a:rPr>
              <a:t>trânsit</a:t>
            </a:r>
            <a:r>
              <a:rPr lang="pt-BR" dirty="0">
                <a:latin typeface="Arial"/>
                <a:cs typeface="Arial"/>
              </a:rPr>
              <a:t>o</a:t>
            </a:r>
            <a:r>
              <a:rPr lang="pt-BR" spc="80" dirty="0">
                <a:latin typeface="Arial"/>
                <a:cs typeface="Arial"/>
              </a:rPr>
              <a:t> </a:t>
            </a:r>
            <a:r>
              <a:rPr lang="pt-BR" spc="20" dirty="0">
                <a:latin typeface="Arial"/>
                <a:cs typeface="Arial"/>
              </a:rPr>
              <a:t>dentr</a:t>
            </a:r>
            <a:r>
              <a:rPr lang="pt-BR" dirty="0">
                <a:latin typeface="Arial"/>
                <a:cs typeface="Arial"/>
              </a:rPr>
              <a:t>o</a:t>
            </a:r>
            <a:r>
              <a:rPr lang="pt-BR" spc="80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da</a:t>
            </a:r>
            <a:r>
              <a:rPr lang="pt-BR" dirty="0">
                <a:latin typeface="Arial"/>
                <a:cs typeface="Arial"/>
              </a:rPr>
              <a:t>s</a:t>
            </a:r>
            <a:r>
              <a:rPr lang="pt-BR" spc="80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regiõe</a:t>
            </a:r>
            <a:r>
              <a:rPr lang="pt-BR" dirty="0">
                <a:latin typeface="Arial"/>
                <a:cs typeface="Arial"/>
              </a:rPr>
              <a:t>s</a:t>
            </a:r>
            <a:r>
              <a:rPr lang="pt-BR" spc="80" dirty="0">
                <a:latin typeface="Arial"/>
                <a:cs typeface="Arial"/>
              </a:rPr>
              <a:t> </a:t>
            </a:r>
            <a:r>
              <a:rPr lang="pt-BR" spc="30" dirty="0">
                <a:latin typeface="Arial"/>
                <a:cs typeface="Arial"/>
              </a:rPr>
              <a:t>da </a:t>
            </a:r>
            <a:r>
              <a:rPr lang="pt-BR" spc="20" dirty="0">
                <a:latin typeface="Arial"/>
                <a:cs typeface="Arial"/>
              </a:rPr>
              <a:t>cidade</a:t>
            </a:r>
            <a:r>
              <a:rPr lang="pt-BR" spc="20" dirty="0" smtClean="0">
                <a:latin typeface="Arial"/>
                <a:cs typeface="Arial"/>
              </a:rPr>
              <a:t>.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>
                <a:solidFill>
                  <a:srgbClr val="EEB634"/>
                </a:solidFill>
                <a:latin typeface="Arial Black"/>
                <a:cs typeface="Arial Black"/>
              </a:rPr>
              <a:t>Vias Coletoras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843395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rgbClr val="EEB634"/>
                </a:solidFill>
                <a:latin typeface="Arial Black"/>
                <a:cs typeface="Arial Black"/>
              </a:rPr>
              <a:t>Situação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244600" y="2345072"/>
            <a:ext cx="7048500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12700">
              <a:lnSpc>
                <a:spcPts val="2000"/>
              </a:lnSpc>
              <a:spcBef>
                <a:spcPts val="60"/>
              </a:spcBef>
            </a:pPr>
            <a:r>
              <a:rPr lang="pt-BR" sz="2000" spc="35" dirty="0" smtClean="0">
                <a:latin typeface="Arial"/>
                <a:cs typeface="Arial"/>
              </a:rPr>
              <a:t>	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Atualment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 </a:t>
            </a:r>
            <a:r>
              <a:rPr lang="pt-BR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  </a:t>
            </a:r>
            <a:r>
              <a:rPr lang="pt-BR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via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  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estã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 </a:t>
            </a:r>
            <a:r>
              <a:rPr lang="pt-BR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iluminadas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,  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m  </a:t>
            </a:r>
            <a:r>
              <a:rPr lang="pt-BR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su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 </a:t>
            </a:r>
            <a:r>
              <a:rPr lang="pt-BR" spc="9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g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ande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 maioria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,</a:t>
            </a:r>
            <a:r>
              <a:rPr lang="pt-BR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co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m</a:t>
            </a:r>
            <a:r>
              <a:rPr lang="pt-BR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lâmpada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10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45" dirty="0">
                <a:solidFill>
                  <a:srgbClr val="000000"/>
                </a:solidFill>
                <a:latin typeface="Arial"/>
                <a:cs typeface="Arial"/>
              </a:rPr>
              <a:t>V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apo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6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 smtClean="0">
                <a:solidFill>
                  <a:srgbClr val="000000"/>
                </a:solidFill>
                <a:latin typeface="Arial"/>
                <a:cs typeface="Arial"/>
              </a:rPr>
              <a:t>Sódi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o e de Mercúrio de 125 e 250 W.</a:t>
            </a:r>
            <a:endParaRPr lang="pt-BR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2700">
              <a:lnSpc>
                <a:spcPts val="2000"/>
              </a:lnSpc>
            </a:pP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 </a:t>
            </a:r>
            <a:r>
              <a:rPr lang="pt-BR" spc="-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exempl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 </a:t>
            </a:r>
            <a:r>
              <a:rPr lang="pt-BR" spc="-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 </a:t>
            </a:r>
            <a:r>
              <a:rPr lang="pt-BR" spc="-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projet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 </a:t>
            </a:r>
            <a:r>
              <a:rPr lang="pt-BR" spc="-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 </a:t>
            </a:r>
            <a:r>
              <a:rPr lang="pt-BR" spc="-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se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r  </a:t>
            </a:r>
            <a:r>
              <a:rPr lang="pt-BR" spc="-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apresentad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 </a:t>
            </a:r>
            <a:r>
              <a:rPr lang="pt-BR" spc="-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 </a:t>
            </a:r>
            <a:r>
              <a:rPr lang="pt-BR" spc="-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 smtClean="0">
                <a:solidFill>
                  <a:srgbClr val="000000"/>
                </a:solidFill>
                <a:latin typeface="Arial"/>
                <a:cs typeface="Arial"/>
              </a:rPr>
              <a:t>seguir</a:t>
            </a:r>
            <a:r>
              <a:rPr lang="pt-BR" spc="20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pod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se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replicad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pa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demai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via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Coleto</a:t>
            </a:r>
            <a:r>
              <a:rPr lang="pt-BR" spc="10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9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 smtClean="0">
                <a:solidFill>
                  <a:srgbClr val="000000"/>
                </a:solidFill>
                <a:latin typeface="Arial"/>
                <a:cs typeface="Arial"/>
              </a:rPr>
              <a:t>cidade</a:t>
            </a:r>
            <a:r>
              <a:rPr lang="pt-BR" dirty="0" smtClean="0">
                <a:solidFill>
                  <a:srgbClr val="000000"/>
                </a:solidFill>
                <a:latin typeface="Arial"/>
                <a:cs typeface="Arial"/>
              </a:rPr>
              <a:t>,</a:t>
            </a:r>
            <a:r>
              <a:rPr lang="pt-BR" spc="35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seguind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mesm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pt-BR" spc="3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 err="1">
                <a:solidFill>
                  <a:srgbClr val="000000"/>
                </a:solidFill>
                <a:latin typeface="Arial"/>
                <a:cs typeface="Arial"/>
              </a:rPr>
              <a:t>iluminância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6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uniformidad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6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-6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sere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m </a:t>
            </a:r>
            <a:r>
              <a:rPr lang="pt-BR" spc="-6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apresentadas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pt-BR" spc="-6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-6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quand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-55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possível,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utilizand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11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um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da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tipologia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11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spc="-10" dirty="0">
                <a:solidFill>
                  <a:srgbClr val="000000"/>
                </a:solidFill>
                <a:latin typeface="Arial"/>
                <a:cs typeface="Arial"/>
              </a:rPr>
              <a:t>e </a:t>
            </a:r>
            <a:r>
              <a:rPr lang="pt-BR" spc="114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0" dirty="0">
                <a:solidFill>
                  <a:srgbClr val="000000"/>
                </a:solidFill>
                <a:latin typeface="Arial"/>
                <a:cs typeface="Arial"/>
              </a:rPr>
              <a:t>poste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s </a:t>
            </a:r>
            <a:r>
              <a:rPr lang="pt-BR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ilust</a:t>
            </a:r>
            <a:r>
              <a:rPr lang="pt-BR" spc="15" dirty="0">
                <a:solidFill>
                  <a:srgbClr val="000000"/>
                </a:solidFill>
                <a:latin typeface="Arial"/>
                <a:cs typeface="Arial"/>
              </a:rPr>
              <a:t>r</a:t>
            </a:r>
            <a:r>
              <a:rPr lang="pt-BR" spc="30" dirty="0">
                <a:solidFill>
                  <a:srgbClr val="000000"/>
                </a:solidFill>
                <a:latin typeface="Arial"/>
                <a:cs typeface="Arial"/>
              </a:rPr>
              <a:t>açã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o </a:t>
            </a:r>
            <a:r>
              <a:rPr lang="pt-BR" spc="11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pt-BR" dirty="0">
                <a:solidFill>
                  <a:srgbClr val="000000"/>
                </a:solidFill>
                <a:latin typeface="Arial"/>
                <a:cs typeface="Arial"/>
              </a:rPr>
              <a:t>a </a:t>
            </a:r>
            <a:r>
              <a:rPr lang="pt-BR" spc="25" dirty="0">
                <a:solidFill>
                  <a:srgbClr val="000000"/>
                </a:solidFill>
                <a:latin typeface="Arial"/>
                <a:cs typeface="Arial"/>
              </a:rPr>
              <a:t>seguir</a:t>
            </a:r>
            <a:r>
              <a:rPr lang="pt-BR" spc="25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>
                <a:solidFill>
                  <a:srgbClr val="EEB634"/>
                </a:solidFill>
                <a:latin typeface="Arial Black"/>
                <a:cs typeface="Arial Black"/>
              </a:rPr>
              <a:t>Vias Coletoras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3957816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4000" dirty="0">
                <a:solidFill>
                  <a:srgbClr val="EEB634"/>
                </a:solidFill>
                <a:latin typeface="Arial Black"/>
                <a:cs typeface="Arial Black"/>
              </a:rPr>
              <a:t>Vias Coletoras</a:t>
            </a:r>
            <a:endParaRPr lang="pt-BR" sz="40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399" y="1391307"/>
            <a:ext cx="7721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EEB634"/>
                </a:solidFill>
                <a:latin typeface="Arial Black"/>
                <a:cs typeface="Arial Black"/>
              </a:rPr>
              <a:t>(situação atual)</a:t>
            </a:r>
            <a:endParaRPr lang="en-US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9" name="Picture 3" descr="Captura de Tela 2015-05-03 às 17.56.3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0" y="2290376"/>
            <a:ext cx="7763947" cy="411911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1726658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4000" dirty="0">
                <a:solidFill>
                  <a:srgbClr val="EEB634"/>
                </a:solidFill>
                <a:latin typeface="Arial Black"/>
                <a:cs typeface="Arial Black"/>
              </a:rPr>
              <a:t>Vias Coletoras</a:t>
            </a:r>
            <a:endParaRPr lang="pt-BR" sz="40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399" y="1391307"/>
            <a:ext cx="7721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EEB634"/>
                </a:solidFill>
                <a:latin typeface="Arial Black"/>
                <a:cs typeface="Arial Black"/>
              </a:rPr>
              <a:t>(</a:t>
            </a:r>
            <a:r>
              <a:rPr lang="en-US" dirty="0" smtClean="0">
                <a:solidFill>
                  <a:srgbClr val="EEB634"/>
                </a:solidFill>
                <a:latin typeface="Arial Black"/>
                <a:cs typeface="Arial Black"/>
              </a:rPr>
              <a:t>LED)</a:t>
            </a:r>
            <a:endParaRPr lang="en-US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9" name="Picture 2" descr="Captura de Tela 2015-05-03 às 17.56.5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" y="2273300"/>
            <a:ext cx="7745716" cy="40513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323871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35168" y="255643"/>
            <a:ext cx="7183232" cy="1143000"/>
          </a:xfrm>
        </p:spPr>
        <p:txBody>
          <a:bodyPr>
            <a:normAutofit/>
          </a:bodyPr>
          <a:lstStyle/>
          <a:p>
            <a:pPr algn="l"/>
            <a:r>
              <a:rPr lang="x-none" sz="4000" dirty="0" smtClean="0">
                <a:solidFill>
                  <a:srgbClr val="EEB634"/>
                </a:solidFill>
                <a:latin typeface="Arial Black"/>
                <a:cs typeface="Arial Black"/>
              </a:rPr>
              <a:t>Vias Locais</a:t>
            </a:r>
            <a:endParaRPr lang="en-US" sz="40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3705" y="486074"/>
            <a:ext cx="2072166" cy="652546"/>
          </a:xfrm>
          <a:prstGeom prst="rect">
            <a:avLst/>
          </a:prstGeom>
        </p:spPr>
      </p:pic>
      <p:pic>
        <p:nvPicPr>
          <p:cNvPr id="3" name="Picture 2" descr="saobernardo_0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882" y="1435100"/>
            <a:ext cx="9272458" cy="695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3948537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rgbClr val="EEB634"/>
                </a:solidFill>
                <a:latin typeface="Arial Black"/>
                <a:cs typeface="Arial Black"/>
              </a:rPr>
              <a:t>Descrição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244600" y="2345072"/>
            <a:ext cx="73914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pt-BR" sz="2000" spc="35" dirty="0" smtClean="0">
                <a:latin typeface="Arial"/>
                <a:cs typeface="Arial"/>
              </a:rPr>
              <a:t>	</a:t>
            </a:r>
            <a:r>
              <a:rPr lang="pt-BR" dirty="0">
                <a:latin typeface="Arial"/>
                <a:ea typeface="ＭＳ 明朝"/>
                <a:cs typeface="Times New Roman"/>
              </a:rPr>
              <a:t>Vias Locais são vias que permitem acesso às edificações e à outras vias urbanas, com grande acesso e pequeno volume de  tráfego.  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São caracterizadas  </a:t>
            </a:r>
            <a:r>
              <a:rPr lang="pt-BR" dirty="0">
                <a:latin typeface="Arial"/>
                <a:ea typeface="ＭＳ 明朝"/>
                <a:cs typeface="Times New Roman"/>
              </a:rPr>
              <a:t>por  intersecções  em  nível  não </a:t>
            </a:r>
            <a:r>
              <a:rPr lang="pt-BR" dirty="0" err="1">
                <a:latin typeface="Arial"/>
                <a:ea typeface="ＭＳ 明朝"/>
                <a:cs typeface="Times New Roman"/>
              </a:rPr>
              <a:t>semaforizadas</a:t>
            </a:r>
            <a:r>
              <a:rPr lang="pt-BR" dirty="0">
                <a:latin typeface="Arial"/>
                <a:ea typeface="ＭＳ 明朝"/>
                <a:cs typeface="Times New Roman"/>
              </a:rPr>
              <a:t>, destinadas apenas ao acesso local ou áreas restritas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.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>
                <a:solidFill>
                  <a:srgbClr val="EEB634"/>
                </a:solidFill>
                <a:latin typeface="Arial Black"/>
                <a:cs typeface="Arial Black"/>
              </a:rPr>
              <a:t>Vias Locais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199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ptura de Tela 2015-05-02 às 17.04.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9933" y="1551043"/>
            <a:ext cx="5712733" cy="511634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35168" y="255643"/>
            <a:ext cx="6216284" cy="1143000"/>
          </a:xfrm>
        </p:spPr>
        <p:txBody>
          <a:bodyPr>
            <a:normAutofit/>
          </a:bodyPr>
          <a:lstStyle/>
          <a:p>
            <a:pPr algn="l"/>
            <a:r>
              <a:rPr lang="x-none" dirty="0" smtClean="0">
                <a:solidFill>
                  <a:srgbClr val="EEB634"/>
                </a:solidFill>
                <a:latin typeface="Arial Black"/>
                <a:cs typeface="Arial Black"/>
              </a:rPr>
              <a:t>Localização</a:t>
            </a:r>
            <a:endParaRPr lang="en-US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6" name="Picture 5" descr="brasiluz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3705" y="486074"/>
            <a:ext cx="2072166" cy="65254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733232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rgbClr val="EEB634"/>
                </a:solidFill>
                <a:latin typeface="Arial Black"/>
                <a:cs typeface="Arial Black"/>
              </a:rPr>
              <a:t>Situação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244600" y="2345072"/>
            <a:ext cx="7391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pt-BR" sz="2000" spc="35" dirty="0" smtClean="0">
                <a:latin typeface="Arial"/>
                <a:cs typeface="Arial"/>
              </a:rPr>
              <a:t>	</a:t>
            </a:r>
            <a:r>
              <a:rPr lang="pt-BR" dirty="0">
                <a:latin typeface="Arial"/>
                <a:ea typeface="ＭＳ 明朝"/>
                <a:cs typeface="Times New Roman"/>
              </a:rPr>
              <a:t>Atualmente as vias estão iluminadas com lâmpadas   Vapor de Sódio 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e de Mercúrio de 70 </a:t>
            </a:r>
            <a:r>
              <a:rPr lang="pt-BR" dirty="0">
                <a:latin typeface="Arial"/>
                <a:ea typeface="ＭＳ 明朝"/>
                <a:cs typeface="Times New Roman"/>
              </a:rPr>
              <a:t>a 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250 W</a:t>
            </a:r>
            <a:r>
              <a:rPr lang="pt-BR" dirty="0">
                <a:latin typeface="Arial"/>
                <a:ea typeface="ＭＳ 明朝"/>
                <a:cs typeface="Times New Roman"/>
              </a:rPr>
              <a:t>.</a:t>
            </a:r>
            <a:endParaRPr lang="pt-BR" sz="1200" dirty="0">
              <a:latin typeface="Cambria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Estas  vias,  por  serem  a  classificação  em  maior  quantidade na  cidade,  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devem,  </a:t>
            </a:r>
            <a:r>
              <a:rPr lang="pt-BR" dirty="0">
                <a:latin typeface="Arial"/>
                <a:ea typeface="ＭＳ 明朝"/>
                <a:cs typeface="Times New Roman"/>
              </a:rPr>
              <a:t>onde  possível,  aproveitar-se  da  locação existente, tornando assim o projeto mais viável.</a:t>
            </a:r>
            <a:endParaRPr lang="pt-BR" sz="1200" dirty="0">
              <a:latin typeface="Cambria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Onde possível, pode haver a troca de luminárias com alguns dos modelos a 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serem apresentados </a:t>
            </a:r>
            <a:r>
              <a:rPr lang="pt-BR" dirty="0">
                <a:latin typeface="Arial"/>
                <a:ea typeface="ＭＳ 明朝"/>
                <a:cs typeface="Times New Roman"/>
              </a:rPr>
              <a:t>a seguir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.</a:t>
            </a:r>
            <a:endParaRPr lang="pt-BR" sz="1200" dirty="0">
              <a:latin typeface="Cambria"/>
              <a:ea typeface="ＭＳ 明朝"/>
              <a:cs typeface="Times New Roman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>
                <a:solidFill>
                  <a:srgbClr val="EEB634"/>
                </a:solidFill>
                <a:latin typeface="Arial Black"/>
                <a:cs typeface="Arial Black"/>
              </a:rPr>
              <a:t>Vias Locais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686229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4000" dirty="0">
                <a:solidFill>
                  <a:srgbClr val="EEB634"/>
                </a:solidFill>
                <a:latin typeface="Arial Black"/>
                <a:cs typeface="Arial Black"/>
              </a:rPr>
              <a:t>Vias Locais</a:t>
            </a:r>
            <a:endParaRPr lang="pt-BR" sz="40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399" y="1391307"/>
            <a:ext cx="7721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EEB634"/>
                </a:solidFill>
                <a:latin typeface="Arial Black"/>
                <a:cs typeface="Arial Black"/>
              </a:rPr>
              <a:t>(situação atual)</a:t>
            </a:r>
            <a:endParaRPr lang="en-US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9" name="Picture 2" descr="Captura de Tela 2015-05-03 às 17.37.4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2417000"/>
            <a:ext cx="7391400" cy="40472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5442394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4000" dirty="0">
                <a:solidFill>
                  <a:srgbClr val="EEB634"/>
                </a:solidFill>
                <a:latin typeface="Arial Black"/>
                <a:cs typeface="Arial Black"/>
              </a:rPr>
              <a:t>Vias Locais</a:t>
            </a:r>
            <a:endParaRPr lang="pt-BR" sz="40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399" y="1391307"/>
            <a:ext cx="7721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EEB634"/>
                </a:solidFill>
                <a:latin typeface="Arial Black"/>
                <a:cs typeface="Arial Black"/>
              </a:rPr>
              <a:t>(LED)</a:t>
            </a:r>
            <a:endParaRPr lang="en-US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9" name="Picture 1" descr="Captura de Tela 2015-05-03 às 17.20.3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500" y="2193103"/>
            <a:ext cx="5981097" cy="43727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8103164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35168" y="255643"/>
            <a:ext cx="5646532" cy="1143000"/>
          </a:xfrm>
        </p:spPr>
        <p:txBody>
          <a:bodyPr>
            <a:normAutofit/>
          </a:bodyPr>
          <a:lstStyle/>
          <a:p>
            <a:pPr algn="l"/>
            <a:r>
              <a:rPr lang="x-none" sz="4000" dirty="0" smtClean="0">
                <a:solidFill>
                  <a:srgbClr val="EEB634"/>
                </a:solidFill>
                <a:latin typeface="Arial Black"/>
                <a:cs typeface="Arial Black"/>
              </a:rPr>
              <a:t>Vias Pedonais</a:t>
            </a:r>
            <a:endParaRPr lang="en-US" sz="40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3705" y="486074"/>
            <a:ext cx="2072166" cy="652546"/>
          </a:xfrm>
          <a:prstGeom prst="rect">
            <a:avLst/>
          </a:prstGeom>
        </p:spPr>
      </p:pic>
      <p:pic>
        <p:nvPicPr>
          <p:cNvPr id="6" name="Picture 5" descr="Captura de Tela 2015-05-03 às 18.02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5254"/>
            <a:ext cx="9245600" cy="57200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5109198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rgbClr val="EEB634"/>
                </a:solidFill>
                <a:latin typeface="Arial Black"/>
                <a:cs typeface="Arial Black"/>
              </a:rPr>
              <a:t>Iluminação </a:t>
            </a:r>
            <a:r>
              <a:rPr lang="pt-BR" sz="3200" smtClean="0">
                <a:solidFill>
                  <a:srgbClr val="EEB634"/>
                </a:solidFill>
                <a:latin typeface="Arial Black"/>
                <a:cs typeface="Arial Black"/>
              </a:rPr>
              <a:t>de calçadas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8" y="2472072"/>
            <a:ext cx="722630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spcAft>
                <a:spcPts val="0"/>
              </a:spcAft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A </a:t>
            </a:r>
            <a:r>
              <a:rPr lang="pt-BR" dirty="0">
                <a:latin typeface="Arial"/>
                <a:ea typeface="ＭＳ 明朝"/>
                <a:cs typeface="Times New Roman"/>
              </a:rPr>
              <a:t>seguir, serão apresentadas algumas tipologias possíveis para iluminação de caminhos </a:t>
            </a:r>
            <a:r>
              <a:rPr lang="pt-BR" dirty="0" err="1">
                <a:latin typeface="Arial"/>
                <a:ea typeface="ＭＳ 明朝"/>
                <a:cs typeface="Times New Roman"/>
              </a:rPr>
              <a:t>pedonais</a:t>
            </a:r>
            <a:r>
              <a:rPr lang="pt-BR" dirty="0">
                <a:latin typeface="Arial"/>
                <a:ea typeface="ＭＳ 明朝"/>
                <a:cs typeface="Times New Roman"/>
              </a:rPr>
              <a:t>, sejam eles próximos às vias para carros ou até mesmo em caminhos exclusivamente de acesso de pedestres.</a:t>
            </a:r>
            <a:endParaRPr lang="pt-BR" sz="1200" dirty="0">
              <a:latin typeface="Cambria"/>
              <a:ea typeface="ＭＳ 明朝"/>
              <a:cs typeface="Times New Roman"/>
            </a:endParaRPr>
          </a:p>
          <a:p>
            <a:pPr indent="457200"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Esta  iluminação  para  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pedestres </a:t>
            </a:r>
            <a:r>
              <a:rPr lang="pt-BR" dirty="0">
                <a:latin typeface="Arial"/>
                <a:ea typeface="ＭＳ 明朝"/>
                <a:cs typeface="Times New Roman"/>
              </a:rPr>
              <a:t>a  dá-se,  primordialmente,  para  que  se  aumente  a  sensação  de  segurança  dos usuários destes caminhos no período noturno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.</a:t>
            </a:r>
          </a:p>
          <a:p>
            <a:pPr indent="457200"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Arial"/>
              </a:rPr>
              <a:t>Para  que  se  defina  a  melhor  tipologia  a  ser  implantada  em  determinado  local,  deve-se  procurar  entender  seus usos, quais são as interferências na área e qual a abrangência que se deseja desta iluminação</a:t>
            </a:r>
            <a:r>
              <a:rPr lang="pt-BR" dirty="0" smtClean="0">
                <a:latin typeface="Arial"/>
                <a:ea typeface="ＭＳ 明朝"/>
                <a:cs typeface="Arial"/>
              </a:rPr>
              <a:t>.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>
                <a:solidFill>
                  <a:srgbClr val="EEB634"/>
                </a:solidFill>
                <a:latin typeface="Arial Black"/>
                <a:cs typeface="Arial Black"/>
              </a:rPr>
              <a:t>Vias </a:t>
            </a:r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Pedonais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24132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rgbClr val="EEB634"/>
                </a:solidFill>
                <a:latin typeface="Arial Black"/>
                <a:cs typeface="Arial Black"/>
              </a:rPr>
              <a:t>Iluminação </a:t>
            </a:r>
            <a:r>
              <a:rPr lang="pt-BR" sz="3200" smtClean="0">
                <a:solidFill>
                  <a:srgbClr val="EEB634"/>
                </a:solidFill>
                <a:latin typeface="Arial Black"/>
                <a:cs typeface="Arial Black"/>
              </a:rPr>
              <a:t>de calçadas</a:t>
            </a:r>
            <a:endParaRPr lang="en-US" sz="32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>
                <a:solidFill>
                  <a:srgbClr val="EEB634"/>
                </a:solidFill>
                <a:latin typeface="Arial Black"/>
                <a:cs typeface="Arial Black"/>
              </a:rPr>
              <a:t>Vias </a:t>
            </a:r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Pedonais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9" name="object 10"/>
          <p:cNvSpPr/>
          <p:nvPr/>
        </p:nvSpPr>
        <p:spPr>
          <a:xfrm>
            <a:off x="2887419" y="2568302"/>
            <a:ext cx="2980753" cy="24698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kern="1200"/>
          </a:p>
        </p:txBody>
      </p:sp>
      <p:sp>
        <p:nvSpPr>
          <p:cNvPr id="10" name="object 11"/>
          <p:cNvSpPr/>
          <p:nvPr/>
        </p:nvSpPr>
        <p:spPr>
          <a:xfrm>
            <a:off x="208202" y="2721591"/>
            <a:ext cx="3085617" cy="245621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kern="1200"/>
          </a:p>
        </p:txBody>
      </p:sp>
      <p:sp>
        <p:nvSpPr>
          <p:cNvPr id="11" name="object 9"/>
          <p:cNvSpPr/>
          <p:nvPr/>
        </p:nvSpPr>
        <p:spPr>
          <a:xfrm>
            <a:off x="5529792" y="2637378"/>
            <a:ext cx="3145637" cy="245153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kern="1200"/>
          </a:p>
        </p:txBody>
      </p:sp>
      <p:sp>
        <p:nvSpPr>
          <p:cNvPr id="12" name="TextBox 11"/>
          <p:cNvSpPr txBox="1"/>
          <p:nvPr/>
        </p:nvSpPr>
        <p:spPr>
          <a:xfrm>
            <a:off x="914399" y="5666600"/>
            <a:ext cx="7734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i="1" dirty="0" smtClean="0"/>
              <a:t>*Exemplos </a:t>
            </a:r>
            <a:r>
              <a:rPr lang="pt-BR" i="1" dirty="0"/>
              <a:t>de tipologias de implantação de </a:t>
            </a:r>
            <a:r>
              <a:rPr lang="pt-BR" i="1" dirty="0" smtClean="0"/>
              <a:t>postes</a:t>
            </a:r>
            <a:r>
              <a:rPr lang="pt-BR" dirty="0"/>
              <a:t> </a:t>
            </a:r>
            <a:r>
              <a:rPr lang="pt-BR" i="1" dirty="0" smtClean="0"/>
              <a:t>para </a:t>
            </a:r>
            <a:r>
              <a:rPr lang="pt-BR" i="1" dirty="0"/>
              <a:t>iluminação </a:t>
            </a:r>
            <a:r>
              <a:rPr lang="pt-BR" i="1" dirty="0" err="1" smtClean="0"/>
              <a:t>pedonal</a:t>
            </a:r>
            <a:r>
              <a:rPr lang="pt-BR" i="1" dirty="0" smtClean="0"/>
              <a:t>.</a:t>
            </a:r>
            <a:endParaRPr lang="pt-BR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6502243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rgbClr val="EEB634"/>
                </a:solidFill>
                <a:latin typeface="Arial Black"/>
                <a:cs typeface="Arial Black"/>
              </a:rPr>
              <a:t>Iluminação </a:t>
            </a:r>
            <a:r>
              <a:rPr lang="pt-BR" sz="3200" smtClean="0">
                <a:solidFill>
                  <a:srgbClr val="EEB634"/>
                </a:solidFill>
                <a:latin typeface="Arial Black"/>
                <a:cs typeface="Arial Black"/>
              </a:rPr>
              <a:t>de calçadas</a:t>
            </a:r>
            <a:endParaRPr lang="en-US" sz="32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>
                <a:solidFill>
                  <a:srgbClr val="EEB634"/>
                </a:solidFill>
                <a:latin typeface="Arial Black"/>
                <a:cs typeface="Arial Black"/>
              </a:rPr>
              <a:t>Vias </a:t>
            </a:r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Pedonais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9" name="object 10"/>
          <p:cNvSpPr/>
          <p:nvPr/>
        </p:nvSpPr>
        <p:spPr>
          <a:xfrm>
            <a:off x="2887419" y="2568302"/>
            <a:ext cx="2980753" cy="24698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kern="1200"/>
          </a:p>
        </p:txBody>
      </p:sp>
      <p:sp>
        <p:nvSpPr>
          <p:cNvPr id="10" name="object 11"/>
          <p:cNvSpPr/>
          <p:nvPr/>
        </p:nvSpPr>
        <p:spPr>
          <a:xfrm>
            <a:off x="208202" y="2721591"/>
            <a:ext cx="3085617" cy="245621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kern="1200"/>
          </a:p>
        </p:txBody>
      </p:sp>
      <p:sp>
        <p:nvSpPr>
          <p:cNvPr id="11" name="object 9"/>
          <p:cNvSpPr/>
          <p:nvPr/>
        </p:nvSpPr>
        <p:spPr>
          <a:xfrm>
            <a:off x="5529792" y="2637378"/>
            <a:ext cx="3145637" cy="245153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kern="1200"/>
          </a:p>
        </p:txBody>
      </p:sp>
      <p:sp>
        <p:nvSpPr>
          <p:cNvPr id="12" name="TextBox 11"/>
          <p:cNvSpPr txBox="1"/>
          <p:nvPr/>
        </p:nvSpPr>
        <p:spPr>
          <a:xfrm>
            <a:off x="914399" y="5666600"/>
            <a:ext cx="7734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i="1" dirty="0" smtClean="0"/>
              <a:t>*Exemplos </a:t>
            </a:r>
            <a:r>
              <a:rPr lang="pt-BR" i="1" dirty="0"/>
              <a:t>de tipologias de implantação de </a:t>
            </a:r>
            <a:r>
              <a:rPr lang="pt-BR" i="1" dirty="0" smtClean="0"/>
              <a:t>postes</a:t>
            </a:r>
            <a:r>
              <a:rPr lang="pt-BR" dirty="0"/>
              <a:t> </a:t>
            </a:r>
            <a:r>
              <a:rPr lang="pt-BR" i="1" dirty="0" smtClean="0"/>
              <a:t>para </a:t>
            </a:r>
            <a:r>
              <a:rPr lang="pt-BR" i="1" dirty="0"/>
              <a:t>iluminação </a:t>
            </a:r>
            <a:r>
              <a:rPr lang="pt-BR" i="1" dirty="0" err="1" smtClean="0"/>
              <a:t>pedonal</a:t>
            </a:r>
            <a:r>
              <a:rPr lang="pt-BR" i="1" dirty="0" smtClean="0"/>
              <a:t>.</a:t>
            </a:r>
            <a:endParaRPr lang="pt-BR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2191459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16707"/>
            <a:ext cx="7721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>
                <a:solidFill>
                  <a:srgbClr val="EEB634"/>
                </a:solidFill>
                <a:latin typeface="Arial Black"/>
                <a:cs typeface="Arial Black"/>
              </a:rPr>
              <a:t>Simulação de Iluminação </a:t>
            </a:r>
            <a:r>
              <a:rPr lang="pt-BR" sz="2800" dirty="0" err="1" smtClean="0">
                <a:solidFill>
                  <a:srgbClr val="EEB634"/>
                </a:solidFill>
                <a:latin typeface="Arial Black"/>
                <a:cs typeface="Arial Black"/>
              </a:rPr>
              <a:t>Pedonal</a:t>
            </a:r>
            <a:r>
              <a:rPr lang="pt-BR" sz="2800" dirty="0" smtClean="0">
                <a:solidFill>
                  <a:srgbClr val="EEB634"/>
                </a:solidFill>
                <a:latin typeface="Arial Black"/>
                <a:cs typeface="Arial Black"/>
              </a:rPr>
              <a:t> </a:t>
            </a:r>
            <a:endParaRPr lang="en-US" sz="28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>
                <a:solidFill>
                  <a:srgbClr val="EEB634"/>
                </a:solidFill>
                <a:latin typeface="Arial Black"/>
                <a:cs typeface="Arial Black"/>
              </a:rPr>
              <a:t>Vias </a:t>
            </a:r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Pedonais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2" name="Picture 1" descr="Captura de Tela 2015-05-03 às 18.13.5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899" y="2193927"/>
            <a:ext cx="7302501" cy="43561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0290775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rgbClr val="EEB634"/>
                </a:solidFill>
                <a:latin typeface="Arial Black"/>
                <a:cs typeface="Arial Black"/>
              </a:rPr>
              <a:t>Faixas de Pedestres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9" y="2179972"/>
            <a:ext cx="722630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Arial"/>
              </a:rPr>
              <a:t>Com o objetivo de diminuir acidentes, principalmente no período noturno, os órgãos </a:t>
            </a:r>
            <a:r>
              <a:rPr lang="pt-BR" dirty="0" smtClean="0">
                <a:latin typeface="Arial"/>
                <a:ea typeface="ＭＳ 明朝"/>
                <a:cs typeface="Arial"/>
              </a:rPr>
              <a:t>de </a:t>
            </a:r>
            <a:r>
              <a:rPr lang="pt-BR" dirty="0">
                <a:latin typeface="Arial"/>
                <a:ea typeface="ＭＳ 明朝"/>
                <a:cs typeface="Arial"/>
              </a:rPr>
              <a:t>trânsito nas grandes cidades procuram soluções ou alternativas para que esse índice seja o menor possível. A implantação de iluminação especial para as faixas de pedestres foi a solução encontrada em muitas </a:t>
            </a:r>
            <a:r>
              <a:rPr lang="pt-BR" dirty="0" smtClean="0">
                <a:latin typeface="Arial"/>
                <a:ea typeface="ＭＳ 明朝"/>
                <a:cs typeface="Arial"/>
              </a:rPr>
              <a:t>cidades, </a:t>
            </a:r>
            <a:r>
              <a:rPr lang="pt-BR" dirty="0">
                <a:latin typeface="Arial"/>
                <a:ea typeface="ＭＳ 明朝"/>
                <a:cs typeface="Arial"/>
              </a:rPr>
              <a:t>que </a:t>
            </a:r>
            <a:r>
              <a:rPr lang="pt-BR" dirty="0" smtClean="0">
                <a:latin typeface="Arial"/>
                <a:ea typeface="ＭＳ 明朝"/>
                <a:cs typeface="Arial"/>
              </a:rPr>
              <a:t>obtiveram </a:t>
            </a:r>
            <a:r>
              <a:rPr lang="pt-BR" dirty="0">
                <a:latin typeface="Arial"/>
                <a:ea typeface="ＭＳ 明朝"/>
                <a:cs typeface="Arial"/>
              </a:rPr>
              <a:t>sucesso com </a:t>
            </a:r>
            <a:r>
              <a:rPr lang="pt-BR" dirty="0" smtClean="0">
                <a:latin typeface="Arial"/>
                <a:ea typeface="ＭＳ 明朝"/>
                <a:cs typeface="Arial"/>
              </a:rPr>
              <a:t>essa </a:t>
            </a:r>
            <a:r>
              <a:rPr lang="pt-BR" dirty="0">
                <a:latin typeface="Arial"/>
                <a:ea typeface="ＭＳ 明朝"/>
                <a:cs typeface="Arial"/>
              </a:rPr>
              <a:t>medida, e portanto, </a:t>
            </a:r>
            <a:r>
              <a:rPr lang="pt-BR" dirty="0" smtClean="0">
                <a:latin typeface="Arial"/>
                <a:ea typeface="ＭＳ 明朝"/>
                <a:cs typeface="Arial"/>
              </a:rPr>
              <a:t>expandem esses </a:t>
            </a:r>
            <a:r>
              <a:rPr lang="pt-BR" dirty="0">
                <a:latin typeface="Arial"/>
                <a:ea typeface="ＭＳ 明朝"/>
                <a:cs typeface="Arial"/>
              </a:rPr>
              <a:t>pontos de iluminação na cidade</a:t>
            </a:r>
            <a:r>
              <a:rPr lang="pt-BR" dirty="0" smtClean="0">
                <a:latin typeface="Arial"/>
                <a:ea typeface="ＭＳ 明朝"/>
                <a:cs typeface="Arial"/>
              </a:rPr>
              <a:t>. Características:</a:t>
            </a:r>
          </a:p>
          <a:p>
            <a:pPr indent="457200">
              <a:spcAft>
                <a:spcPts val="0"/>
              </a:spcAft>
            </a:pPr>
            <a:endParaRPr lang="pt-BR" dirty="0">
              <a:latin typeface="Arial"/>
              <a:ea typeface="ＭＳ 明朝"/>
              <a:cs typeface="Arial"/>
            </a:endParaRPr>
          </a:p>
          <a:p>
            <a:pPr marL="285750" indent="-285750">
              <a:spcAft>
                <a:spcPts val="0"/>
              </a:spcAft>
              <a:buFont typeface="Arial"/>
              <a:buChar char="•"/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Maior </a:t>
            </a:r>
            <a:r>
              <a:rPr lang="pt-BR" dirty="0">
                <a:latin typeface="Arial"/>
                <a:ea typeface="ＭＳ 明朝"/>
                <a:cs typeface="Times New Roman"/>
              </a:rPr>
              <a:t>concentração de luz na calçada, onde os pedestres aguardam o momento da travessia, evidenciando 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sua presença para </a:t>
            </a:r>
            <a:r>
              <a:rPr lang="pt-BR" dirty="0">
                <a:latin typeface="Arial"/>
                <a:ea typeface="ＭＳ 明朝"/>
                <a:cs typeface="Times New Roman"/>
              </a:rPr>
              <a:t>os motoristas.</a:t>
            </a:r>
            <a:endParaRPr lang="pt-BR" dirty="0">
              <a:latin typeface="Cambria"/>
              <a:ea typeface="ＭＳ 明朝"/>
              <a:cs typeface="Times New Roman"/>
            </a:endParaRPr>
          </a:p>
          <a:p>
            <a:pPr marL="285750" indent="-285750">
              <a:spcAft>
                <a:spcPts val="0"/>
              </a:spcAft>
              <a:buFont typeface="Arial"/>
              <a:buChar char="•"/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Maior </a:t>
            </a:r>
            <a:r>
              <a:rPr lang="pt-BR" dirty="0">
                <a:latin typeface="Arial"/>
                <a:ea typeface="ＭＳ 明朝"/>
                <a:cs typeface="Times New Roman"/>
              </a:rPr>
              <a:t>respeito do motorista em não 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avançar sobre </a:t>
            </a:r>
            <a:r>
              <a:rPr lang="pt-BR" dirty="0">
                <a:latin typeface="Arial"/>
                <a:ea typeface="ＭＳ 明朝"/>
                <a:cs typeface="Times New Roman"/>
              </a:rPr>
              <a:t>a faixa de pedestres.</a:t>
            </a:r>
            <a:endParaRPr lang="pt-BR" dirty="0">
              <a:latin typeface="Cambria"/>
              <a:ea typeface="ＭＳ 明朝"/>
              <a:cs typeface="Times New Roman"/>
            </a:endParaRPr>
          </a:p>
          <a:p>
            <a:pPr marL="285750" indent="-285750">
              <a:spcAft>
                <a:spcPts val="0"/>
              </a:spcAft>
              <a:buFont typeface="Arial"/>
              <a:buChar char="•"/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A </a:t>
            </a:r>
            <a:r>
              <a:rPr lang="pt-BR" dirty="0">
                <a:latin typeface="Arial"/>
                <a:ea typeface="ＭＳ 明朝"/>
                <a:cs typeface="Times New Roman"/>
              </a:rPr>
              <a:t>faixa de luz canalizada induz o pedestre a atravessar corretamente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.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>
                <a:solidFill>
                  <a:srgbClr val="EEB634"/>
                </a:solidFill>
                <a:latin typeface="Arial Black"/>
                <a:cs typeface="Arial Black"/>
              </a:rPr>
              <a:t>Vias </a:t>
            </a:r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Pedonais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233816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 smtClean="0">
                <a:solidFill>
                  <a:srgbClr val="EEB634"/>
                </a:solidFill>
                <a:latin typeface="Arial Black"/>
                <a:cs typeface="Arial Black"/>
              </a:rPr>
              <a:t>Faixas de Pedestres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9" y="2179972"/>
            <a:ext cx="7226301" cy="4003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spcAft>
                <a:spcPts val="0"/>
              </a:spcAft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Esta  </a:t>
            </a:r>
            <a:r>
              <a:rPr lang="pt-BR" dirty="0">
                <a:latin typeface="Arial"/>
                <a:ea typeface="ＭＳ 明朝"/>
                <a:cs typeface="Times New Roman"/>
              </a:rPr>
              <a:t>iluminação  para  pedestre a  dá-se,  primordialmente,  para  que  se  aumente  a  sensação  de  segurança  dos usuários destes caminhos no período 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noturno. Para  </a:t>
            </a:r>
            <a:r>
              <a:rPr lang="pt-BR" dirty="0">
                <a:latin typeface="Arial"/>
                <a:ea typeface="ＭＳ 明朝"/>
                <a:cs typeface="Times New Roman"/>
              </a:rPr>
              <a:t>que  se  defina  a  melhor  tipologia  a  ser  implantada  em  determinado  local,  deve-se  procurar  entender  seus usos, quais são as interferências na área e qual a abrangência que se deseja desta iluminação.</a:t>
            </a:r>
            <a:endParaRPr lang="pt-BR" sz="1200" dirty="0">
              <a:latin typeface="Cambria"/>
              <a:ea typeface="ＭＳ 明朝"/>
              <a:cs typeface="Times New Roman"/>
            </a:endParaRPr>
          </a:p>
          <a:p>
            <a:pPr indent="457200">
              <a:spcAft>
                <a:spcPts val="0"/>
              </a:spcAft>
            </a:pPr>
            <a:endParaRPr lang="pt-BR" dirty="0">
              <a:latin typeface="Arial"/>
              <a:ea typeface="ＭＳ 明朝"/>
              <a:cs typeface="Arial"/>
            </a:endParaRPr>
          </a:p>
          <a:p>
            <a:pPr indent="457200">
              <a:spcAft>
                <a:spcPts val="0"/>
              </a:spcAft>
            </a:pPr>
            <a:endParaRPr lang="pt-BR" sz="1200" dirty="0">
              <a:latin typeface="Cambria"/>
              <a:ea typeface="ＭＳ 明朝"/>
              <a:cs typeface="Times New Roman"/>
            </a:endParaRPr>
          </a:p>
          <a:p>
            <a:pPr marL="12700" marR="1960880" algn="just">
              <a:lnSpc>
                <a:spcPts val="1960"/>
              </a:lnSpc>
              <a:tabLst>
                <a:tab pos="197485" algn="l"/>
              </a:tabLst>
            </a:pPr>
            <a:endParaRPr lang="pt-BR" sz="2000" b="1" spc="25" dirty="0" smtClean="0">
              <a:latin typeface="Sakkal Majalla"/>
              <a:cs typeface="Sakkal Majalla"/>
            </a:endParaRPr>
          </a:p>
          <a:p>
            <a:pPr marL="12700" marR="13335" algn="just">
              <a:lnSpc>
                <a:spcPts val="2000"/>
              </a:lnSpc>
            </a:pPr>
            <a:endParaRPr lang="pt-BR" dirty="0" smtClean="0">
              <a:latin typeface="Sakkal Majalla"/>
              <a:cs typeface="Sakkal Majalla"/>
            </a:endParaRPr>
          </a:p>
          <a:p>
            <a:pPr marL="12700" marR="12700" algn="just">
              <a:lnSpc>
                <a:spcPts val="2100"/>
              </a:lnSpc>
            </a:pPr>
            <a:endParaRPr lang="pt-BR" sz="1400" dirty="0" smtClean="0">
              <a:latin typeface="Sakkal Majalla"/>
              <a:cs typeface="Sakkal Majalla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5240">
              <a:lnSpc>
                <a:spcPts val="1650"/>
              </a:lnSpc>
            </a:pP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>
                <a:solidFill>
                  <a:srgbClr val="EEB634"/>
                </a:solidFill>
                <a:latin typeface="Arial Black"/>
                <a:cs typeface="Arial Black"/>
              </a:rPr>
              <a:t>Vias </a:t>
            </a:r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Pedonais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9" name="object 8"/>
          <p:cNvSpPr/>
          <p:nvPr/>
        </p:nvSpPr>
        <p:spPr>
          <a:xfrm>
            <a:off x="309802" y="4160072"/>
            <a:ext cx="3203994" cy="152999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9"/>
          <p:cNvSpPr/>
          <p:nvPr/>
        </p:nvSpPr>
        <p:spPr>
          <a:xfrm>
            <a:off x="2217723" y="5383964"/>
            <a:ext cx="2222995" cy="86620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0"/>
          <p:cNvSpPr/>
          <p:nvPr/>
        </p:nvSpPr>
        <p:spPr>
          <a:xfrm>
            <a:off x="6273085" y="5461066"/>
            <a:ext cx="2262644" cy="712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1"/>
          <p:cNvSpPr/>
          <p:nvPr/>
        </p:nvSpPr>
        <p:spPr>
          <a:xfrm>
            <a:off x="4161318" y="4088914"/>
            <a:ext cx="3389642" cy="160115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TextBox 1"/>
          <p:cNvSpPr txBox="1"/>
          <p:nvPr/>
        </p:nvSpPr>
        <p:spPr>
          <a:xfrm>
            <a:off x="863600" y="6262867"/>
            <a:ext cx="74046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 smtClean="0"/>
              <a:t>* Tipologias </a:t>
            </a:r>
            <a:r>
              <a:rPr lang="pt-BR" i="1" dirty="0"/>
              <a:t>de implantação de postes para iluminação</a:t>
            </a:r>
            <a:r>
              <a:rPr lang="pt-BR" dirty="0"/>
              <a:t> </a:t>
            </a:r>
            <a:r>
              <a:rPr lang="pt-BR" i="1" dirty="0"/>
              <a:t>de faixas de pedestres</a:t>
            </a:r>
            <a:endParaRPr lang="pt-BR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2402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33602" y="274638"/>
            <a:ext cx="3563697" cy="1143000"/>
          </a:xfrm>
        </p:spPr>
        <p:txBody>
          <a:bodyPr>
            <a:normAutofit fontScale="90000"/>
          </a:bodyPr>
          <a:lstStyle/>
          <a:p>
            <a:r>
              <a:rPr lang="pt-BR" dirty="0" smtClean="0">
                <a:solidFill>
                  <a:srgbClr val="EEB634"/>
                </a:solidFill>
                <a:latin typeface="Arial Black"/>
                <a:cs typeface="Arial Black"/>
              </a:rPr>
              <a:t>Localização</a:t>
            </a:r>
            <a:endParaRPr lang="pt-BR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6" name="Picture 5" descr="brasiluz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43573" y="2431832"/>
            <a:ext cx="7292428" cy="36133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2200" b="1" dirty="0" smtClean="0"/>
              <a:t>Uberaba</a:t>
            </a:r>
            <a:r>
              <a:rPr lang="pt-BR" sz="2200" dirty="0" smtClean="0"/>
              <a:t> é um </a:t>
            </a:r>
            <a:r>
              <a:rPr lang="pt-BR" sz="2200" dirty="0" smtClean="0">
                <a:hlinkClick r:id="rId4" tooltip="Municípios do Brasil"/>
              </a:rPr>
              <a:t>município</a:t>
            </a:r>
            <a:r>
              <a:rPr lang="pt-BR" sz="2200" dirty="0" smtClean="0"/>
              <a:t> do </a:t>
            </a:r>
            <a:r>
              <a:rPr lang="pt-BR" sz="2200" dirty="0" smtClean="0">
                <a:hlinkClick r:id="rId5" tooltip="Unidades federativas do Brasil"/>
              </a:rPr>
              <a:t>estado</a:t>
            </a:r>
            <a:r>
              <a:rPr lang="pt-BR" sz="2200" dirty="0" smtClean="0"/>
              <a:t> de </a:t>
            </a:r>
            <a:r>
              <a:rPr lang="pt-BR" sz="2200" dirty="0" smtClean="0">
                <a:hlinkClick r:id="rId6" tooltip="Minas Gerais"/>
              </a:rPr>
              <a:t>Minas Gerais</a:t>
            </a:r>
            <a:r>
              <a:rPr lang="pt-BR" sz="2200" dirty="0" smtClean="0"/>
              <a:t>, no </a:t>
            </a:r>
            <a:r>
              <a:rPr lang="pt-BR" sz="2200" dirty="0" smtClean="0">
                <a:hlinkClick r:id="rId7" tooltip="Brasil"/>
              </a:rPr>
              <a:t>Brasil</a:t>
            </a:r>
            <a:r>
              <a:rPr lang="pt-BR" sz="2200" dirty="0" smtClean="0"/>
              <a:t>. Localiza-se na região do </a:t>
            </a:r>
            <a:r>
              <a:rPr lang="pt-BR" sz="2200" dirty="0" smtClean="0">
                <a:hlinkClick r:id="rId8" tooltip="Triângulo Mineiro"/>
              </a:rPr>
              <a:t>Triângulo Mineiro</a:t>
            </a:r>
            <a:r>
              <a:rPr lang="pt-BR" sz="2200" dirty="0" smtClean="0"/>
              <a:t>, pertence à Mesorregião do Triângulo Mineiro e Alto Paranaíba e à microrregião de mesmo nome. Sua </a:t>
            </a:r>
            <a:r>
              <a:rPr lang="pt-BR" sz="2200" dirty="0" smtClean="0">
                <a:hlinkClick r:id="rId9" tooltip="População"/>
              </a:rPr>
              <a:t>população</a:t>
            </a:r>
            <a:r>
              <a:rPr lang="pt-BR" sz="2200" dirty="0" smtClean="0"/>
              <a:t> em julho de 2013, segundo a estimativa do </a:t>
            </a:r>
            <a:r>
              <a:rPr lang="pt-BR" sz="2200" dirty="0" smtClean="0">
                <a:hlinkClick r:id="rId10" tooltip="Instituto Brasileiro de Geografia e Estatística"/>
              </a:rPr>
              <a:t>Instituto Brasileiro de Geografia e Estatística</a:t>
            </a:r>
            <a:r>
              <a:rPr lang="pt-BR" sz="2200" dirty="0" smtClean="0"/>
              <a:t>, era de 318.813 habitantes, a </a:t>
            </a:r>
            <a:r>
              <a:rPr lang="pt-BR" sz="2200" dirty="0" smtClean="0">
                <a:hlinkClick r:id="rId11" tooltip="Lista de municípios de Minas Gerais por população"/>
              </a:rPr>
              <a:t>oitava mais populosa do estado</a:t>
            </a:r>
            <a:r>
              <a:rPr lang="pt-BR" sz="2200" dirty="0" smtClean="0"/>
              <a:t> e a </a:t>
            </a:r>
            <a:r>
              <a:rPr lang="pt-BR" sz="2200" u="sng" dirty="0" smtClean="0">
                <a:hlinkClick r:id="rId12" tooltip="Lista de municípios do Brasil acima de cem mil habitantes"/>
              </a:rPr>
              <a:t>82ª mais populosa do Brasil</a:t>
            </a:r>
            <a:r>
              <a:rPr lang="pt-BR" sz="2200" dirty="0" smtClean="0"/>
              <a:t>, contando com mais de 175 bairros e um crescimento populacional de aproximadamente 3 000 habitantes por ano. É considerada uma </a:t>
            </a:r>
            <a:r>
              <a:rPr lang="pt-BR" sz="2200" dirty="0" err="1" smtClean="0"/>
              <a:t>cidade-polo</a:t>
            </a:r>
            <a:r>
              <a:rPr lang="pt-BR" sz="2200" dirty="0" smtClean="0"/>
              <a:t> e seu </a:t>
            </a:r>
            <a:r>
              <a:rPr lang="pt-BR" sz="2200" dirty="0" smtClean="0">
                <a:hlinkClick r:id="rId13" tooltip="Produto interno bruto"/>
              </a:rPr>
              <a:t>produto interno bruto</a:t>
            </a:r>
            <a:r>
              <a:rPr lang="pt-BR" sz="2200" dirty="0" smtClean="0"/>
              <a:t> é o 72° maior do Brasil.</a:t>
            </a:r>
            <a:endParaRPr lang="pt-BR" sz="2200" spc="-40" dirty="0">
              <a:latin typeface="Arial"/>
              <a:ea typeface="Sakkal Majalla" panose="02000000000000000000" pitchFamily="2" charset="-78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399" y="1480207"/>
            <a:ext cx="3975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Informações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361352441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16707"/>
            <a:ext cx="772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rgbClr val="EEB634"/>
                </a:solidFill>
                <a:latin typeface="Arial Black"/>
                <a:cs typeface="Arial Black"/>
              </a:rPr>
              <a:t>Simulação de Iluminação faixa de pedestre </a:t>
            </a:r>
            <a:endParaRPr lang="en-US" sz="240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6573598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>
                <a:solidFill>
                  <a:srgbClr val="EEB634"/>
                </a:solidFill>
                <a:latin typeface="Arial Black"/>
                <a:cs typeface="Arial Black"/>
              </a:rPr>
              <a:t>Vias </a:t>
            </a:r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Pedonais</a:t>
            </a:r>
            <a:endParaRPr lang="pt-BR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4" name="Picture 3" descr="Captura de Tela 2015-05-03 às 18.25.2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28" y="2195090"/>
            <a:ext cx="8229601" cy="41641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7062575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35168" y="255643"/>
            <a:ext cx="7183232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Iluminação Paisagística</a:t>
            </a:r>
            <a:endParaRPr lang="en-US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3705" y="486074"/>
            <a:ext cx="2072166" cy="652546"/>
          </a:xfrm>
          <a:prstGeom prst="rect">
            <a:avLst/>
          </a:prstGeom>
        </p:spPr>
      </p:pic>
      <p:pic>
        <p:nvPicPr>
          <p:cNvPr id="6" name="Picture 5" descr="Captura de Tela 2015-05-03 às 18.39.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9875"/>
            <a:ext cx="9144000" cy="51381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6331256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35168" y="255643"/>
            <a:ext cx="7183232" cy="1143000"/>
          </a:xfrm>
        </p:spPr>
        <p:txBody>
          <a:bodyPr>
            <a:normAutofit/>
          </a:bodyPr>
          <a:lstStyle/>
          <a:p>
            <a:pPr algn="l"/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Iluminação Paisagística</a:t>
            </a:r>
            <a:endParaRPr lang="en-US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3705" y="486074"/>
            <a:ext cx="2072166" cy="652546"/>
          </a:xfrm>
          <a:prstGeom prst="rect">
            <a:avLst/>
          </a:prstGeom>
        </p:spPr>
      </p:pic>
      <p:pic>
        <p:nvPicPr>
          <p:cNvPr id="2" name="Picture 1" descr="Captura de Tela 2015-05-03 às 18.35.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1593850"/>
            <a:ext cx="9144000" cy="57721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2455822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35168" y="255643"/>
            <a:ext cx="718323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x-none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Telegestão e Monitoramento</a:t>
            </a:r>
            <a:endParaRPr lang="en-US" sz="36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3705" y="486074"/>
            <a:ext cx="2072166" cy="652546"/>
          </a:xfrm>
          <a:prstGeom prst="rect">
            <a:avLst/>
          </a:prstGeom>
        </p:spPr>
      </p:pic>
      <p:pic>
        <p:nvPicPr>
          <p:cNvPr id="3" name="Picture 2" descr="Captura de Tela 2015-05-04 às 02.44.5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227" y="1593850"/>
            <a:ext cx="9290927" cy="57594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6107467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rgbClr val="EEB634"/>
                </a:solidFill>
                <a:latin typeface="Arial Black"/>
                <a:cs typeface="Arial Black"/>
              </a:rPr>
              <a:t>Sistema de </a:t>
            </a:r>
            <a:r>
              <a:rPr lang="pt-BR" sz="2400" dirty="0" err="1" smtClean="0">
                <a:solidFill>
                  <a:srgbClr val="EEB634"/>
                </a:solidFill>
                <a:latin typeface="Arial Black"/>
                <a:cs typeface="Arial Black"/>
              </a:rPr>
              <a:t>Telegestão</a:t>
            </a:r>
            <a:r>
              <a:rPr lang="pt-BR" sz="2400" dirty="0" smtClean="0">
                <a:solidFill>
                  <a:srgbClr val="EEB634"/>
                </a:solidFill>
                <a:latin typeface="Arial Black"/>
                <a:cs typeface="Arial Black"/>
              </a:rPr>
              <a:t> e Telemetria </a:t>
            </a:r>
          </a:p>
          <a:p>
            <a:r>
              <a:rPr lang="pt-BR" sz="2400" dirty="0" smtClean="0">
                <a:solidFill>
                  <a:srgbClr val="EEB634"/>
                </a:solidFill>
                <a:latin typeface="Arial Black"/>
                <a:cs typeface="Arial Black"/>
              </a:rPr>
              <a:t>do Parque </a:t>
            </a:r>
            <a:r>
              <a:rPr lang="pt-BR" sz="2400" dirty="0" err="1" smtClean="0">
                <a:solidFill>
                  <a:srgbClr val="EEB634"/>
                </a:solidFill>
                <a:latin typeface="Arial Black"/>
                <a:cs typeface="Arial Black"/>
              </a:rPr>
              <a:t>Luminotécnico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8" y="2472072"/>
            <a:ext cx="722630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spcAft>
                <a:spcPts val="0"/>
              </a:spcAft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	O sistema de </a:t>
            </a:r>
            <a:r>
              <a:rPr lang="pt-BR" dirty="0" err="1" smtClean="0">
                <a:latin typeface="Arial"/>
                <a:ea typeface="ＭＳ 明朝"/>
                <a:cs typeface="Times New Roman"/>
              </a:rPr>
              <a:t>telegestão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 será implantado concomitantemente com a expansão ou substituição por lâmpadas de tecnologia LED em cada ponto da iluminação publica de Uberaba.</a:t>
            </a:r>
          </a:p>
          <a:p>
            <a:pPr>
              <a:spcAft>
                <a:spcPts val="0"/>
              </a:spcAft>
            </a:pPr>
            <a:endParaRPr lang="pt-BR" dirty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endParaRPr lang="pt-BR" dirty="0" smtClean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pt-BR" sz="2000" b="1" dirty="0" smtClean="0">
                <a:latin typeface="Arial"/>
                <a:ea typeface="ＭＳ 明朝"/>
                <a:cs typeface="Times New Roman"/>
              </a:rPr>
              <a:t>Produtos previstos: </a:t>
            </a:r>
          </a:p>
          <a:p>
            <a:pPr>
              <a:spcAft>
                <a:spcPts val="0"/>
              </a:spcAft>
            </a:pPr>
            <a:endParaRPr lang="pt-BR" sz="2000" dirty="0" smtClean="0">
              <a:latin typeface="Arial"/>
              <a:ea typeface="ＭＳ 明朝"/>
              <a:cs typeface="Times New Roman"/>
            </a:endParaRPr>
          </a:p>
          <a:p>
            <a:pPr marL="285750" indent="-285750">
              <a:spcAft>
                <a:spcPts val="0"/>
              </a:spcAft>
              <a:buFont typeface="Arial"/>
              <a:buChar char="•"/>
            </a:pPr>
            <a:r>
              <a:rPr lang="pt-BR" sz="2000" dirty="0" smtClean="0">
                <a:latin typeface="Arial"/>
                <a:ea typeface="ＭＳ 明朝"/>
                <a:cs typeface="Times New Roman"/>
              </a:rPr>
              <a:t>Gestão Integral de iluminação</a:t>
            </a:r>
          </a:p>
          <a:p>
            <a:pPr marL="285750" indent="-285750">
              <a:spcAft>
                <a:spcPts val="0"/>
              </a:spcAft>
              <a:buFont typeface="Arial"/>
              <a:buChar char="•"/>
            </a:pPr>
            <a:r>
              <a:rPr lang="pt-BR" sz="2000" dirty="0" smtClean="0">
                <a:latin typeface="Arial"/>
                <a:ea typeface="ＭＳ 明朝"/>
                <a:cs typeface="Times New Roman"/>
              </a:rPr>
              <a:t>Gestão Integral das Infraestruturas Elétricas</a:t>
            </a:r>
          </a:p>
          <a:p>
            <a:pPr marL="285750" indent="-285750">
              <a:spcAft>
                <a:spcPts val="0"/>
              </a:spcAft>
              <a:buFont typeface="Arial"/>
              <a:buChar char="•"/>
            </a:pPr>
            <a:r>
              <a:rPr lang="pt-BR" sz="2000" dirty="0" smtClean="0">
                <a:latin typeface="Arial"/>
                <a:ea typeface="ＭＳ 明朝"/>
                <a:cs typeface="Times New Roman"/>
              </a:rPr>
              <a:t>Gestão Integral do consumo de Energia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5493495" cy="1143000"/>
          </a:xfrm>
        </p:spPr>
        <p:txBody>
          <a:bodyPr>
            <a:normAutofit/>
          </a:bodyPr>
          <a:lstStyle/>
          <a:p>
            <a:pPr algn="l"/>
            <a:r>
              <a:rPr lang="x-none" sz="2400" dirty="0">
                <a:solidFill>
                  <a:srgbClr val="EEB634"/>
                </a:solidFill>
                <a:latin typeface="Arial Black"/>
                <a:cs typeface="Arial Black"/>
              </a:rPr>
              <a:t>Telegestão e Monitoramento</a:t>
            </a:r>
            <a:endParaRPr lang="pt-BR" sz="24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164548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rgbClr val="EEB634"/>
                </a:solidFill>
                <a:latin typeface="Arial Black"/>
                <a:cs typeface="Arial Black"/>
              </a:rPr>
              <a:t>Sistema de </a:t>
            </a:r>
            <a:r>
              <a:rPr lang="pt-BR" sz="2400" dirty="0" err="1" smtClean="0">
                <a:solidFill>
                  <a:srgbClr val="EEB634"/>
                </a:solidFill>
                <a:latin typeface="Arial Black"/>
                <a:cs typeface="Arial Black"/>
              </a:rPr>
              <a:t>Telegestão</a:t>
            </a:r>
            <a:r>
              <a:rPr lang="pt-BR" sz="2400" dirty="0" smtClean="0">
                <a:solidFill>
                  <a:srgbClr val="EEB634"/>
                </a:solidFill>
                <a:latin typeface="Arial Black"/>
                <a:cs typeface="Arial Black"/>
              </a:rPr>
              <a:t> e Telemetria </a:t>
            </a:r>
          </a:p>
          <a:p>
            <a:r>
              <a:rPr lang="pt-BR" sz="2400" dirty="0" smtClean="0">
                <a:solidFill>
                  <a:srgbClr val="EEB634"/>
                </a:solidFill>
                <a:latin typeface="Arial Black"/>
                <a:cs typeface="Arial Black"/>
              </a:rPr>
              <a:t>do Parque </a:t>
            </a:r>
            <a:r>
              <a:rPr lang="pt-BR" sz="2400" dirty="0" err="1" smtClean="0">
                <a:solidFill>
                  <a:srgbClr val="EEB634"/>
                </a:solidFill>
                <a:latin typeface="Arial Black"/>
                <a:cs typeface="Arial Black"/>
              </a:rPr>
              <a:t>Luminotécnico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8" y="2472072"/>
            <a:ext cx="74676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spcAft>
                <a:spcPts val="0"/>
              </a:spcAft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	A arquitetura do sistema compõe-se de subsistemas básicos, dependendo das funções a serem executadas: 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  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Sistema de controle de Equipamentos de iluminação (LUMINÁRIAS); 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Sistema de controle local da </a:t>
            </a:r>
            <a:r>
              <a:rPr lang="pt-BR" dirty="0" err="1">
                <a:latin typeface="Arial"/>
                <a:ea typeface="ＭＳ 明朝"/>
                <a:cs typeface="Times New Roman"/>
              </a:rPr>
              <a:t>Telegestão</a:t>
            </a:r>
            <a:r>
              <a:rPr lang="pt-BR" dirty="0">
                <a:latin typeface="Arial"/>
                <a:ea typeface="ＭＳ 明朝"/>
                <a:cs typeface="Times New Roman"/>
              </a:rPr>
              <a:t>; 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Sistema Central de Supervisão e Controle; 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Sistema de comunicação / rede. 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5493495" cy="1143000"/>
          </a:xfrm>
        </p:spPr>
        <p:txBody>
          <a:bodyPr>
            <a:normAutofit/>
          </a:bodyPr>
          <a:lstStyle/>
          <a:p>
            <a:pPr algn="l"/>
            <a:r>
              <a:rPr lang="x-none" sz="2400" dirty="0">
                <a:solidFill>
                  <a:srgbClr val="EEB634"/>
                </a:solidFill>
                <a:latin typeface="Arial Black"/>
                <a:cs typeface="Arial Black"/>
              </a:rPr>
              <a:t>Telegestão e Monitoramento</a:t>
            </a:r>
            <a:endParaRPr lang="pt-BR" sz="24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6100" y="1181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1291699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rgbClr val="EEB634"/>
                </a:solidFill>
                <a:latin typeface="Arial Black"/>
                <a:cs typeface="Arial Black"/>
              </a:rPr>
              <a:t>Características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8" y="2472072"/>
            <a:ext cx="7467602" cy="538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endParaRPr lang="pt-BR" dirty="0" smtClean="0">
              <a:latin typeface="Arial"/>
              <a:ea typeface="ＭＳ 明朝"/>
              <a:cs typeface="Times New Roman"/>
            </a:endParaRPr>
          </a:p>
          <a:p>
            <a:pPr marL="285750" indent="-285750">
              <a:spcAft>
                <a:spcPts val="0"/>
              </a:spcAft>
              <a:buFont typeface="Arial"/>
              <a:buChar char="•"/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Controlador</a:t>
            </a:r>
            <a:r>
              <a:rPr lang="pt-BR" dirty="0">
                <a:latin typeface="Arial"/>
                <a:ea typeface="ＭＳ 明朝"/>
                <a:cs typeface="Times New Roman"/>
              </a:rPr>
              <a:t>: dispositivo de controle individual em cada LUMINÁRIA LED (infraestrutura de controle das LUMINÁRIAS incluindo rádio e antenas) e capaz de se comunicar com outros Controladores e Concentrador via rede wireless; </a:t>
            </a:r>
          </a:p>
          <a:p>
            <a:pPr marL="285750" indent="-285750">
              <a:spcAft>
                <a:spcPts val="0"/>
              </a:spcAft>
              <a:buFont typeface="Arial"/>
              <a:buChar char="•"/>
            </a:pPr>
            <a:endParaRPr lang="pt-BR" dirty="0">
              <a:latin typeface="Arial"/>
              <a:ea typeface="ＭＳ 明朝"/>
              <a:cs typeface="Times New Roman"/>
            </a:endParaRPr>
          </a:p>
          <a:p>
            <a:pPr marL="285750" indent="-285750">
              <a:spcAft>
                <a:spcPts val="0"/>
              </a:spcAft>
              <a:buFont typeface="Arial"/>
              <a:buChar char="•"/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Concentrador</a:t>
            </a:r>
            <a:r>
              <a:rPr lang="pt-BR" dirty="0">
                <a:latin typeface="Arial"/>
                <a:ea typeface="ＭＳ 明朝"/>
                <a:cs typeface="Times New Roman"/>
              </a:rPr>
              <a:t>: dispositivo responsável por receber dados de status e controle dos vários Controladores, para envio ao CCO e por encaminhar mensagens de comando do Centro de Controle Operacional (CCO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), </a:t>
            </a:r>
            <a:r>
              <a:rPr lang="pt-BR" dirty="0">
                <a:latin typeface="Arial"/>
                <a:ea typeface="ＭＳ 明朝"/>
                <a:cs typeface="Times New Roman"/>
              </a:rPr>
              <a:t>para os Controladores. Esse Concentrador também exerce a função de coordenador da rede local, provendo localmente as funções de inicialização. </a:t>
            </a:r>
          </a:p>
          <a:p>
            <a:pPr indent="457200">
              <a:spcAft>
                <a:spcPts val="0"/>
              </a:spcAft>
            </a:pPr>
            <a:endParaRPr lang="pt-BR" sz="1200" dirty="0">
              <a:latin typeface="Cambria"/>
              <a:ea typeface="ＭＳ 明朝"/>
              <a:cs typeface="Times New Roman"/>
            </a:endParaRPr>
          </a:p>
          <a:p>
            <a:pPr marL="12700" marR="1960880" algn="just">
              <a:lnSpc>
                <a:spcPts val="1960"/>
              </a:lnSpc>
              <a:tabLst>
                <a:tab pos="197485" algn="l"/>
              </a:tabLst>
            </a:pPr>
            <a:endParaRPr lang="pt-BR" sz="2000" b="1" spc="25" dirty="0" smtClean="0">
              <a:latin typeface="Sakkal Majalla"/>
              <a:cs typeface="Sakkal Majalla"/>
            </a:endParaRPr>
          </a:p>
          <a:p>
            <a:pPr marL="12700" marR="13335" algn="just">
              <a:lnSpc>
                <a:spcPts val="2000"/>
              </a:lnSpc>
            </a:pPr>
            <a:endParaRPr lang="pt-BR" dirty="0" smtClean="0">
              <a:latin typeface="Sakkal Majalla"/>
              <a:cs typeface="Sakkal Majalla"/>
            </a:endParaRPr>
          </a:p>
          <a:p>
            <a:pPr marL="12700" marR="12700" algn="just">
              <a:lnSpc>
                <a:spcPts val="2100"/>
              </a:lnSpc>
            </a:pPr>
            <a:endParaRPr lang="pt-BR" sz="1400" dirty="0" smtClean="0">
              <a:latin typeface="Sakkal Majalla"/>
              <a:cs typeface="Sakkal Majalla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3335" algn="just">
              <a:lnSpc>
                <a:spcPts val="2000"/>
              </a:lnSpc>
              <a:spcBef>
                <a:spcPts val="60"/>
              </a:spcBef>
              <a:buClr>
                <a:srgbClr val="FFFFFF"/>
              </a:buClr>
              <a:tabLst>
                <a:tab pos="240665" algn="l"/>
              </a:tabLst>
            </a:pPr>
            <a:endParaRPr lang="pt-BR" sz="1600" spc="3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12700" marR="15240">
              <a:lnSpc>
                <a:spcPts val="1650"/>
              </a:lnSpc>
            </a:pP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5493495" cy="1143000"/>
          </a:xfrm>
        </p:spPr>
        <p:txBody>
          <a:bodyPr>
            <a:normAutofit/>
          </a:bodyPr>
          <a:lstStyle/>
          <a:p>
            <a:pPr algn="l"/>
            <a:r>
              <a:rPr lang="x-none" sz="2400" dirty="0">
                <a:solidFill>
                  <a:srgbClr val="EEB634"/>
                </a:solidFill>
                <a:latin typeface="Arial Black"/>
                <a:cs typeface="Arial Black"/>
              </a:rPr>
              <a:t>Telegestão e Monitoramento</a:t>
            </a:r>
            <a:endParaRPr lang="pt-BR" sz="24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6100" y="1181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3755686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rgbClr val="EEB634"/>
                </a:solidFill>
                <a:latin typeface="Arial Black"/>
                <a:cs typeface="Arial Black"/>
              </a:rPr>
              <a:t>Características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8" y="2472072"/>
            <a:ext cx="74676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spcAft>
                <a:spcPts val="0"/>
              </a:spcAft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 </a:t>
            </a:r>
          </a:p>
          <a:p>
            <a:pPr marL="285750" indent="-285750">
              <a:spcAft>
                <a:spcPts val="0"/>
              </a:spcAft>
              <a:buFont typeface="Arial"/>
              <a:buChar char="•"/>
            </a:pPr>
            <a:r>
              <a:rPr lang="pt-BR" dirty="0">
                <a:latin typeface="Arial"/>
                <a:ea typeface="ＭＳ 明朝"/>
                <a:cs typeface="Times New Roman"/>
              </a:rPr>
              <a:t>O Sistema Central de Supervisão e Controle (SCSC) deve possibilitar acesso via web e prover monitoramento completo, programação e controle integral da REDE MUNICIPAL DE ILUMINAÇÃO PÚBLICA. Toda a informação deve ser armazenada em um servidor host, protegido com controle de acesso por nomes de usuários, senhas e definições de níveis de acesso. </a:t>
            </a:r>
          </a:p>
          <a:p>
            <a:pPr marL="285750" indent="-285750">
              <a:spcAft>
                <a:spcPts val="0"/>
              </a:spcAft>
              <a:buFont typeface="Arial"/>
              <a:buChar char="•"/>
            </a:pPr>
            <a:endParaRPr lang="pt-BR" dirty="0">
              <a:latin typeface="Arial"/>
              <a:ea typeface="ＭＳ 明朝"/>
              <a:cs typeface="Times New Roman"/>
            </a:endParaRPr>
          </a:p>
          <a:p>
            <a:pPr marL="285750" indent="-285750">
              <a:spcAft>
                <a:spcPts val="0"/>
              </a:spcAft>
              <a:buFont typeface="Arial"/>
              <a:buChar char="•"/>
            </a:pPr>
            <a:r>
              <a:rPr lang="pt-BR" dirty="0">
                <a:latin typeface="Arial"/>
                <a:ea typeface="ＭＳ 明朝"/>
                <a:cs typeface="Times New Roman"/>
              </a:rPr>
              <a:t>O sistema de comunicação / rede executa a troca de informações entre os diferentes subsistemas, abrangendo a interligação para a coleta de dados do Sistema de Controle de Supervisão Central com Concentradores e Controladores, descrito no item “Conectividade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”.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5493495" cy="1143000"/>
          </a:xfrm>
        </p:spPr>
        <p:txBody>
          <a:bodyPr>
            <a:normAutofit/>
          </a:bodyPr>
          <a:lstStyle/>
          <a:p>
            <a:pPr algn="l"/>
            <a:r>
              <a:rPr lang="x-none" sz="2400" dirty="0">
                <a:solidFill>
                  <a:srgbClr val="EEB634"/>
                </a:solidFill>
                <a:latin typeface="Arial Black"/>
                <a:cs typeface="Arial Black"/>
              </a:rPr>
              <a:t>Telegestão e Monitoramento</a:t>
            </a:r>
            <a:endParaRPr lang="pt-BR" sz="24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6100" y="1181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3202809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rgbClr val="EEB634"/>
                </a:solidFill>
                <a:latin typeface="Arial Black"/>
                <a:cs typeface="Arial Black"/>
              </a:rPr>
              <a:t>Controle Local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8" y="2472072"/>
            <a:ext cx="74676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Deve-se prever o uso de sensores de luz ou outros mecanismos na configuração de operação da </a:t>
            </a:r>
            <a:r>
              <a:rPr lang="pt-BR" dirty="0" err="1">
                <a:latin typeface="Arial"/>
                <a:ea typeface="ＭＳ 明朝"/>
                <a:cs typeface="Times New Roman"/>
              </a:rPr>
              <a:t>telegestão</a:t>
            </a:r>
            <a:r>
              <a:rPr lang="pt-BR" dirty="0">
                <a:latin typeface="Arial"/>
                <a:ea typeface="ＭＳ 明朝"/>
                <a:cs typeface="Times New Roman"/>
              </a:rPr>
              <a:t> que garantam o acionamento das LUMINÁRIAS quando do escurecimento em período diurno, normalmente em função das condições climatológicas, para o acionamento não limitar-se a programação vinculada ao calendário e relógio interno. 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5493495" cy="1143000"/>
          </a:xfrm>
        </p:spPr>
        <p:txBody>
          <a:bodyPr>
            <a:normAutofit/>
          </a:bodyPr>
          <a:lstStyle/>
          <a:p>
            <a:pPr algn="l"/>
            <a:r>
              <a:rPr lang="x-none" sz="2400" dirty="0">
                <a:solidFill>
                  <a:srgbClr val="EEB634"/>
                </a:solidFill>
                <a:latin typeface="Arial Black"/>
                <a:cs typeface="Arial Black"/>
              </a:rPr>
              <a:t>Telegestão e Monitoramento</a:t>
            </a:r>
            <a:endParaRPr lang="pt-BR" sz="24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6100" y="1181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303946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 smtClean="0">
                <a:solidFill>
                  <a:srgbClr val="EEB634"/>
                </a:solidFill>
                <a:latin typeface="Arial Black"/>
                <a:cs typeface="Arial Black"/>
              </a:rPr>
              <a:t>Controle Local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9" y="2087707"/>
            <a:ext cx="746760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spcAft>
                <a:spcPts val="0"/>
              </a:spcAft>
            </a:pPr>
            <a:r>
              <a:rPr lang="pt-BR" dirty="0" smtClean="0">
                <a:solidFill>
                  <a:srgbClr val="000000"/>
                </a:solidFill>
                <a:latin typeface="Arial"/>
                <a:ea typeface="ＭＳ 明朝"/>
                <a:cs typeface="Times New Roman"/>
              </a:rPr>
              <a:t>Requisitos técnicos e funcionais para Controladores e Concentradores. </a:t>
            </a:r>
          </a:p>
          <a:p>
            <a:pPr indent="457200">
              <a:spcAft>
                <a:spcPts val="0"/>
              </a:spcAft>
            </a:pPr>
            <a:endParaRPr lang="pt-BR" dirty="0" smtClean="0">
              <a:solidFill>
                <a:srgbClr val="FF0000"/>
              </a:solidFill>
              <a:latin typeface="Arial"/>
              <a:ea typeface="ＭＳ 明朝"/>
              <a:cs typeface="Times New Roman"/>
            </a:endParaRPr>
          </a:p>
          <a:p>
            <a:pPr indent="457200">
              <a:spcAft>
                <a:spcPts val="0"/>
              </a:spcAft>
            </a:pPr>
            <a:r>
              <a:rPr lang="pt-BR" b="1" dirty="0" smtClean="0">
                <a:latin typeface="Arial"/>
                <a:ea typeface="ＭＳ 明朝"/>
                <a:cs typeface="Times New Roman"/>
              </a:rPr>
              <a:t>Controlador de LUMINÁRIA </a:t>
            </a:r>
          </a:p>
          <a:p>
            <a:pPr indent="457200"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 </a:t>
            </a:r>
          </a:p>
          <a:p>
            <a:pPr indent="457200"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O Controlador de cada LUMINÁRIA conecta-se ao Concentrador local para que ele possa integrar a rede de </a:t>
            </a:r>
            <a:r>
              <a:rPr lang="pt-BR" dirty="0" err="1">
                <a:latin typeface="Arial"/>
                <a:ea typeface="ＭＳ 明朝"/>
                <a:cs typeface="Times New Roman"/>
              </a:rPr>
              <a:t>Telegestão</a:t>
            </a:r>
            <a:r>
              <a:rPr lang="pt-BR" dirty="0">
                <a:latin typeface="Arial"/>
                <a:ea typeface="ＭＳ 明朝"/>
                <a:cs typeface="Times New Roman"/>
              </a:rPr>
              <a:t>. Através da sua conexão física com a alimentação da LUMINÁRIA e da interface padrão (0-10V ou DALI) pode-se supervisionar e controlar as funções da LUMINÁRIA. A conexão do Controlador ao Concentrador deve permitir: </a:t>
            </a:r>
          </a:p>
          <a:p>
            <a:pPr indent="457200"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 </a:t>
            </a:r>
          </a:p>
          <a:p>
            <a:pPr indent="457200"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Comunicação em tempo real entre a LUMINÁRIA e o CCO; </a:t>
            </a:r>
          </a:p>
          <a:p>
            <a:pPr indent="457200"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Atuação para dimerização; </a:t>
            </a:r>
          </a:p>
          <a:p>
            <a:pPr indent="457200"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Ligar ou desligar a LUMINÁRIA; </a:t>
            </a:r>
          </a:p>
          <a:p>
            <a:pPr indent="457200"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Monitoramento e coleta de dados, incluindo: 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5493495" cy="1143000"/>
          </a:xfrm>
        </p:spPr>
        <p:txBody>
          <a:bodyPr>
            <a:normAutofit/>
          </a:bodyPr>
          <a:lstStyle/>
          <a:p>
            <a:pPr algn="l"/>
            <a:r>
              <a:rPr lang="x-none" sz="2400" dirty="0">
                <a:solidFill>
                  <a:srgbClr val="EEB634"/>
                </a:solidFill>
                <a:latin typeface="Arial Black"/>
                <a:cs typeface="Arial Black"/>
              </a:rPr>
              <a:t>Telegestão e Monitoramento</a:t>
            </a:r>
            <a:endParaRPr lang="pt-BR" sz="24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6100" y="1181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8618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35168" y="255643"/>
            <a:ext cx="6216284" cy="1143000"/>
          </a:xfrm>
        </p:spPr>
        <p:txBody>
          <a:bodyPr>
            <a:normAutofit/>
          </a:bodyPr>
          <a:lstStyle/>
          <a:p>
            <a:pPr algn="l"/>
            <a:r>
              <a:rPr lang="x-none" dirty="0" smtClean="0">
                <a:solidFill>
                  <a:srgbClr val="EEB634"/>
                </a:solidFill>
                <a:latin typeface="Arial Black"/>
                <a:cs typeface="Arial Black"/>
              </a:rPr>
              <a:t>Diretrizes</a:t>
            </a:r>
            <a:endParaRPr lang="en-US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pic>
        <p:nvPicPr>
          <p:cNvPr id="6" name="Picture 5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3705" y="486074"/>
            <a:ext cx="2072166" cy="652546"/>
          </a:xfrm>
          <a:prstGeom prst="rect">
            <a:avLst/>
          </a:prstGeom>
        </p:spPr>
      </p:pic>
      <p:pic>
        <p:nvPicPr>
          <p:cNvPr id="8" name="Picture 7" descr="saobernardo_0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9943"/>
            <a:ext cx="9144000" cy="58135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030969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rgbClr val="EEB634"/>
                </a:solidFill>
                <a:latin typeface="Arial Black"/>
                <a:cs typeface="Arial Black"/>
              </a:rPr>
              <a:t>Controle Local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8" y="2472072"/>
            <a:ext cx="746760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spcAft>
                <a:spcPts val="0"/>
              </a:spcAft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 </a:t>
            </a:r>
          </a:p>
          <a:p>
            <a:pPr marL="285750" indent="-285750">
              <a:spcAft>
                <a:spcPts val="0"/>
              </a:spcAft>
              <a:buFont typeface="Arial"/>
              <a:buChar char="•"/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O </a:t>
            </a:r>
            <a:r>
              <a:rPr lang="pt-BR" dirty="0">
                <a:latin typeface="Arial"/>
                <a:ea typeface="ＭＳ 明朝"/>
                <a:cs typeface="Times New Roman"/>
              </a:rPr>
              <a:t>estado da LUMINÁRIA (ligada / desligada / % de dimerização); Duração acumulada do tempo de funcionamento da LUMINÁRIA; Quantidade de chaveamentos acumulados pela LUMINÁRIA; </a:t>
            </a:r>
            <a:endParaRPr lang="pt-BR" dirty="0" smtClean="0">
              <a:latin typeface="Arial"/>
              <a:ea typeface="ＭＳ 明朝"/>
              <a:cs typeface="Times New Roman"/>
            </a:endParaRPr>
          </a:p>
          <a:p>
            <a:pPr marL="285750" indent="-285750">
              <a:spcAft>
                <a:spcPts val="0"/>
              </a:spcAft>
              <a:buFont typeface="Arial"/>
              <a:buChar char="•"/>
            </a:pPr>
            <a:endParaRPr lang="pt-BR" dirty="0">
              <a:latin typeface="Arial"/>
              <a:ea typeface="ＭＳ 明朝"/>
              <a:cs typeface="Times New Roman"/>
            </a:endParaRPr>
          </a:p>
          <a:p>
            <a:pPr marL="285750" indent="-285750">
              <a:spcAft>
                <a:spcPts val="0"/>
              </a:spcAft>
              <a:buFont typeface="Arial"/>
              <a:buChar char="•"/>
            </a:pPr>
            <a:r>
              <a:rPr lang="pt-BR" dirty="0">
                <a:latin typeface="Arial"/>
                <a:ea typeface="ＭＳ 明朝"/>
                <a:cs typeface="Times New Roman"/>
              </a:rPr>
              <a:t>Parâmetros elétricos da LUMINÁRIA: Tensão de alimentação, corrente, potência, fator de potência, consumo acumulado; </a:t>
            </a:r>
            <a:endParaRPr lang="pt-BR" dirty="0" smtClean="0">
              <a:latin typeface="Arial"/>
              <a:ea typeface="ＭＳ 明朝"/>
              <a:cs typeface="Times New Roman"/>
            </a:endParaRPr>
          </a:p>
          <a:p>
            <a:pPr marL="285750" indent="-285750">
              <a:spcAft>
                <a:spcPts val="0"/>
              </a:spcAft>
              <a:buFont typeface="Arial"/>
              <a:buChar char="•"/>
            </a:pPr>
            <a:endParaRPr lang="pt-BR" dirty="0">
              <a:latin typeface="Arial"/>
              <a:ea typeface="ＭＳ 明朝"/>
              <a:cs typeface="Times New Roman"/>
            </a:endParaRPr>
          </a:p>
          <a:p>
            <a:pPr marL="285750" indent="-285750">
              <a:spcAft>
                <a:spcPts val="0"/>
              </a:spcAft>
              <a:buFont typeface="Arial"/>
              <a:buChar char="•"/>
            </a:pPr>
            <a:r>
              <a:rPr lang="pt-BR" dirty="0">
                <a:latin typeface="Arial"/>
                <a:ea typeface="ＭＳ 明朝"/>
                <a:cs typeface="Times New Roman"/>
              </a:rPr>
              <a:t>Modo de operação da LUMINÁRIA (manual / programado); </a:t>
            </a:r>
            <a:endParaRPr lang="pt-BR" dirty="0" smtClean="0">
              <a:latin typeface="Arial"/>
              <a:ea typeface="ＭＳ 明朝"/>
              <a:cs typeface="Times New Roman"/>
            </a:endParaRPr>
          </a:p>
          <a:p>
            <a:pPr marL="285750" indent="-285750">
              <a:spcAft>
                <a:spcPts val="0"/>
              </a:spcAft>
              <a:buFont typeface="Arial"/>
              <a:buChar char="•"/>
            </a:pPr>
            <a:endParaRPr lang="pt-BR" dirty="0">
              <a:latin typeface="Arial"/>
              <a:ea typeface="ＭＳ 明朝"/>
              <a:cs typeface="Times New Roman"/>
            </a:endParaRPr>
          </a:p>
          <a:p>
            <a:pPr marL="285750" indent="-285750">
              <a:spcAft>
                <a:spcPts val="0"/>
              </a:spcAft>
              <a:buFont typeface="Arial"/>
              <a:buChar char="•"/>
            </a:pPr>
            <a:r>
              <a:rPr lang="pt-BR" dirty="0">
                <a:latin typeface="Arial"/>
                <a:ea typeface="ＭＳ 明朝"/>
                <a:cs typeface="Times New Roman"/>
              </a:rPr>
              <a:t>Falhas de LUMINÁRIAS e de driver. 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5493495" cy="1143000"/>
          </a:xfrm>
        </p:spPr>
        <p:txBody>
          <a:bodyPr>
            <a:normAutofit/>
          </a:bodyPr>
          <a:lstStyle/>
          <a:p>
            <a:pPr algn="l"/>
            <a:r>
              <a:rPr lang="x-none" sz="2400" dirty="0">
                <a:solidFill>
                  <a:srgbClr val="EEB634"/>
                </a:solidFill>
                <a:latin typeface="Arial Black"/>
                <a:cs typeface="Arial Black"/>
              </a:rPr>
              <a:t>Telegestão e Monitoramento</a:t>
            </a:r>
            <a:endParaRPr lang="pt-BR" sz="24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6100" y="1181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77217411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rgbClr val="EEB634"/>
                </a:solidFill>
                <a:latin typeface="Arial Black"/>
                <a:cs typeface="Arial Black"/>
              </a:rPr>
              <a:t>Controle Local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8" y="2472072"/>
            <a:ext cx="746760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 	Controlador </a:t>
            </a:r>
            <a:r>
              <a:rPr lang="pt-BR" dirty="0">
                <a:latin typeface="Arial"/>
                <a:ea typeface="ＭＳ 明朝"/>
                <a:cs typeface="Times New Roman"/>
              </a:rPr>
              <a:t>deve ser montado na parte superior da LUMINÁRIA e acoplado através de plugue padrão ANSI-C136-41-2013 de 7 (sete) contatos, onde: </a:t>
            </a:r>
            <a:endParaRPr lang="pt-BR" dirty="0" smtClean="0">
              <a:latin typeface="Arial"/>
              <a:ea typeface="ＭＳ 明朝"/>
              <a:cs typeface="Times New Roman"/>
            </a:endParaRPr>
          </a:p>
          <a:p>
            <a:pPr marL="285750" indent="-285750">
              <a:spcAft>
                <a:spcPts val="0"/>
              </a:spcAft>
              <a:buFontTx/>
              <a:buChar char="•"/>
            </a:pPr>
            <a:endParaRPr lang="pt-BR" dirty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Os 3 contatos centrais destinam-se a alimentação: Fase 1, Fase 2 (ou Neutro) e Retorno. </a:t>
            </a:r>
            <a:endParaRPr lang="pt-BR" dirty="0" smtClean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endParaRPr lang="pt-BR" dirty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Os 4 contatos laterais destinam-se a </a:t>
            </a:r>
            <a:endParaRPr lang="pt-BR" dirty="0" smtClean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endParaRPr lang="pt-BR" dirty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a) +0-10V para dimerização </a:t>
            </a:r>
          </a:p>
          <a:p>
            <a:pPr>
              <a:spcAft>
                <a:spcPts val="0"/>
              </a:spcAft>
            </a:pPr>
            <a:r>
              <a:rPr lang="pt-BR" dirty="0" err="1">
                <a:latin typeface="Arial"/>
                <a:ea typeface="ＭＳ 明朝"/>
                <a:cs typeface="Times New Roman"/>
              </a:rPr>
              <a:t>b</a:t>
            </a:r>
            <a:r>
              <a:rPr lang="pt-BR" dirty="0">
                <a:latin typeface="Arial"/>
                <a:ea typeface="ＭＳ 明朝"/>
                <a:cs typeface="Times New Roman"/>
              </a:rPr>
              <a:t>) Comum (GND) </a:t>
            </a:r>
          </a:p>
          <a:p>
            <a:pPr>
              <a:spcAft>
                <a:spcPts val="0"/>
              </a:spcAft>
            </a:pPr>
            <a:r>
              <a:rPr lang="pt-BR" dirty="0" err="1">
                <a:latin typeface="Arial"/>
                <a:ea typeface="ＭＳ 明朝"/>
                <a:cs typeface="Times New Roman"/>
              </a:rPr>
              <a:t>c</a:t>
            </a:r>
            <a:r>
              <a:rPr lang="pt-BR" dirty="0">
                <a:latin typeface="Arial"/>
                <a:ea typeface="ＭＳ 明朝"/>
                <a:cs typeface="Times New Roman"/>
              </a:rPr>
              <a:t>) Entrada analógica 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d) Entrada digital 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5493495" cy="1143000"/>
          </a:xfrm>
        </p:spPr>
        <p:txBody>
          <a:bodyPr>
            <a:normAutofit/>
          </a:bodyPr>
          <a:lstStyle/>
          <a:p>
            <a:pPr algn="l"/>
            <a:r>
              <a:rPr lang="x-none" sz="2400" dirty="0">
                <a:solidFill>
                  <a:srgbClr val="EEB634"/>
                </a:solidFill>
                <a:latin typeface="Arial Black"/>
                <a:cs typeface="Arial Black"/>
              </a:rPr>
              <a:t>Telegestão e Monitoramento</a:t>
            </a:r>
            <a:endParaRPr lang="pt-BR" sz="24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6100" y="1181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90808241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rgbClr val="EEB634"/>
                </a:solidFill>
                <a:latin typeface="Arial Black"/>
                <a:cs typeface="Arial Black"/>
              </a:rPr>
              <a:t>Controle Local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9" y="2204722"/>
            <a:ext cx="746760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pt-BR" dirty="0" smtClean="0">
                <a:latin typeface="Arial"/>
                <a:ea typeface="ＭＳ 明朝"/>
                <a:cs typeface="Arial"/>
              </a:rPr>
              <a:t> O </a:t>
            </a:r>
            <a:r>
              <a:rPr lang="pt-BR" dirty="0">
                <a:latin typeface="Arial"/>
                <a:ea typeface="ＭＳ 明朝"/>
                <a:cs typeface="Arial"/>
              </a:rPr>
              <a:t>Controlador deve possuir ainda: </a:t>
            </a:r>
            <a:endParaRPr lang="pt-BR" dirty="0" smtClean="0">
              <a:latin typeface="Arial"/>
              <a:ea typeface="ＭＳ 明朝"/>
              <a:cs typeface="Arial"/>
            </a:endParaRPr>
          </a:p>
          <a:p>
            <a:pPr>
              <a:spcAft>
                <a:spcPts val="0"/>
              </a:spcAft>
            </a:pPr>
            <a:endParaRPr lang="pt-BR" dirty="0">
              <a:latin typeface="Arial"/>
              <a:ea typeface="ＭＳ 明朝"/>
              <a:cs typeface="Arial"/>
            </a:endParaRP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Arial"/>
              </a:rPr>
              <a:t> Capacidade de executar controle e dimerização através do status dos sensores de luz e / ou auxiliado por temporizador por um relógio de tempo real de acordo com o calendário anual do nascer e do pôr do sol, mesmo em caso de ausência de comunicação com o Controlador; </a:t>
            </a:r>
          </a:p>
          <a:p>
            <a:pPr indent="457200">
              <a:spcAft>
                <a:spcPts val="0"/>
              </a:spcAft>
            </a:pPr>
            <a:endParaRPr lang="pt-BR" sz="1200" dirty="0" smtClean="0">
              <a:latin typeface="Arial"/>
              <a:ea typeface="ＭＳ 明朝"/>
              <a:cs typeface="Arial"/>
            </a:endParaRPr>
          </a:p>
          <a:p>
            <a:r>
              <a:rPr lang="pt-BR" sz="2000" dirty="0">
                <a:latin typeface="Arial"/>
                <a:cs typeface="Arial"/>
              </a:rPr>
              <a:t> A lógica e os modos de atuação devem ser processados localmente, ou seja, não deve ser necessária a comunicação com o Concentrador para funcionamento da LUMINÁRIA, bem como de suas funções de aquisição de dados e atuação programada; </a:t>
            </a:r>
          </a:p>
          <a:p>
            <a:r>
              <a:rPr lang="pt-BR" sz="2000" dirty="0">
                <a:latin typeface="Arial"/>
                <a:cs typeface="Arial"/>
              </a:rPr>
              <a:t> </a:t>
            </a:r>
          </a:p>
          <a:p>
            <a:r>
              <a:rPr lang="pt-BR" sz="2000" dirty="0">
                <a:latin typeface="Arial"/>
                <a:cs typeface="Arial"/>
              </a:rPr>
              <a:t> Bateria interna para preservar os dados e as programações em caso de falta de energia; 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5493495" cy="1143000"/>
          </a:xfrm>
        </p:spPr>
        <p:txBody>
          <a:bodyPr>
            <a:normAutofit/>
          </a:bodyPr>
          <a:lstStyle/>
          <a:p>
            <a:pPr algn="l"/>
            <a:r>
              <a:rPr lang="x-none" sz="2400" dirty="0">
                <a:solidFill>
                  <a:srgbClr val="EEB634"/>
                </a:solidFill>
                <a:latin typeface="Arial Black"/>
                <a:cs typeface="Arial Black"/>
              </a:rPr>
              <a:t>Telegestão e Monitoramento</a:t>
            </a:r>
            <a:endParaRPr lang="pt-BR" sz="24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6100" y="1181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2130542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rgbClr val="EEB634"/>
                </a:solidFill>
                <a:latin typeface="Arial Black"/>
                <a:cs typeface="Arial Black"/>
              </a:rPr>
              <a:t>Controle Local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8" y="2472072"/>
            <a:ext cx="74676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 O </a:t>
            </a:r>
            <a:r>
              <a:rPr lang="pt-BR" dirty="0">
                <a:latin typeface="Arial"/>
                <a:ea typeface="ＭＳ 明朝"/>
                <a:cs typeface="Times New Roman"/>
              </a:rPr>
              <a:t>Controlador deve possuir ainda: </a:t>
            </a:r>
            <a:endParaRPr lang="pt-BR" dirty="0" smtClean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endParaRPr lang="pt-BR" dirty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Memória local para armazenar os dados adquiridos da LUMINÁRIA em caso de falha de comunicação com o Concentrador, devendo os mesmos ser transmitidos automaticamente após restauração com o Concentrador; 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Deve ser capaz de armazenar um volume adequado de informações (por no mínimo uma semana), de parâmetros elétricos, os tempos de operação, número de chaveamentos, etc.; 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Sensores de tensão, corrente e temperatura integrados; 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5493495" cy="1143000"/>
          </a:xfrm>
        </p:spPr>
        <p:txBody>
          <a:bodyPr>
            <a:normAutofit/>
          </a:bodyPr>
          <a:lstStyle/>
          <a:p>
            <a:pPr algn="l"/>
            <a:r>
              <a:rPr lang="x-none" sz="2400" dirty="0">
                <a:solidFill>
                  <a:srgbClr val="EEB634"/>
                </a:solidFill>
                <a:latin typeface="Arial Black"/>
                <a:cs typeface="Arial Black"/>
              </a:rPr>
              <a:t>Telegestão e Monitoramento</a:t>
            </a:r>
            <a:endParaRPr lang="pt-BR" sz="24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6100" y="1181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9359178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rgbClr val="EEB634"/>
                </a:solidFill>
                <a:latin typeface="Arial Black"/>
                <a:cs typeface="Arial Black"/>
              </a:rPr>
              <a:t>Controle Local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8" y="2472072"/>
            <a:ext cx="74676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Chaveamento liga-desliga da LUMINÁRIA através de relé; </a:t>
            </a:r>
            <a:endParaRPr lang="pt-BR" dirty="0" smtClean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endParaRPr lang="pt-BR" dirty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1 entrada analógica 0-10V para aquisição local de dados; </a:t>
            </a:r>
            <a:endParaRPr lang="pt-BR" dirty="0" smtClean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endParaRPr lang="pt-BR" dirty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1 entrada digital para aquisição local de dados; </a:t>
            </a:r>
            <a:endParaRPr lang="pt-BR" dirty="0" smtClean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endParaRPr lang="pt-BR" dirty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Vida útil mínima de 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52.000 </a:t>
            </a:r>
            <a:r>
              <a:rPr lang="pt-BR" dirty="0">
                <a:latin typeface="Arial"/>
                <a:ea typeface="ＭＳ 明朝"/>
                <a:cs typeface="Times New Roman"/>
              </a:rPr>
              <a:t>horas de operação; </a:t>
            </a:r>
            <a:endParaRPr lang="pt-BR" dirty="0" smtClean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endParaRPr lang="pt-BR" dirty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Capacidade de atualização de firmware via rede local. </a:t>
            </a:r>
            <a:endParaRPr lang="pt-BR" dirty="0" smtClean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endParaRPr lang="pt-BR" dirty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Informar SCSC de eventos relacionados com parâmetros que excedam os limites estabelecidos; 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5493495" cy="1143000"/>
          </a:xfrm>
        </p:spPr>
        <p:txBody>
          <a:bodyPr>
            <a:normAutofit/>
          </a:bodyPr>
          <a:lstStyle/>
          <a:p>
            <a:pPr algn="l"/>
            <a:r>
              <a:rPr lang="x-none" sz="2400" dirty="0">
                <a:solidFill>
                  <a:srgbClr val="EEB634"/>
                </a:solidFill>
                <a:latin typeface="Arial Black"/>
                <a:cs typeface="Arial Black"/>
              </a:rPr>
              <a:t>Telegestão e Monitoramento</a:t>
            </a:r>
            <a:endParaRPr lang="pt-BR" sz="24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6100" y="1181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14623861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rgbClr val="EEB634"/>
                </a:solidFill>
                <a:latin typeface="Arial Black"/>
                <a:cs typeface="Arial Black"/>
              </a:rPr>
              <a:t>Controle Local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8" y="2472072"/>
            <a:ext cx="746760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Fornecer medição do consumo pela LUMINÁRIA para parametrização do faturamento de energia; </a:t>
            </a:r>
            <a:endParaRPr lang="pt-BR" dirty="0" smtClean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endParaRPr lang="pt-BR" dirty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Compatibilidade de instalação independente do fabricante e tecnologia da LUMINÁRIA; </a:t>
            </a:r>
            <a:endParaRPr lang="pt-BR" dirty="0" smtClean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endParaRPr lang="pt-BR" dirty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Capacidade de comunicação via protocolo aberto. 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pt-BR" b="1" dirty="0">
                <a:latin typeface="Arial"/>
                <a:ea typeface="ＭＳ 明朝"/>
                <a:cs typeface="Times New Roman"/>
              </a:rPr>
              <a:t>Dados elétricos e ambientais: 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Tensão de alimentação: 220V-240V/60Hz 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Capacidade de chaveamento: 15A 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Proteção contra surto de 10kA 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Temperatura ambiente de operação de -10 a +50oC 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Grau de proteção IP 66 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5493495" cy="1143000"/>
          </a:xfrm>
        </p:spPr>
        <p:txBody>
          <a:bodyPr>
            <a:normAutofit/>
          </a:bodyPr>
          <a:lstStyle/>
          <a:p>
            <a:pPr algn="l"/>
            <a:r>
              <a:rPr lang="x-none" sz="2400" dirty="0">
                <a:solidFill>
                  <a:srgbClr val="EEB634"/>
                </a:solidFill>
                <a:latin typeface="Arial Black"/>
                <a:cs typeface="Arial Black"/>
              </a:rPr>
              <a:t>Telegestão e Monitoramento</a:t>
            </a:r>
            <a:endParaRPr lang="pt-BR" sz="24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6100" y="1181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3450404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rgbClr val="EEB634"/>
                </a:solidFill>
                <a:latin typeface="Arial Black"/>
                <a:cs typeface="Arial Black"/>
              </a:rPr>
              <a:t>Controle Local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76026" y="2294272"/>
            <a:ext cx="8026403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	O </a:t>
            </a:r>
            <a:r>
              <a:rPr lang="pt-BR" dirty="0">
                <a:latin typeface="Arial"/>
                <a:ea typeface="ＭＳ 明朝"/>
                <a:cs typeface="Times New Roman"/>
              </a:rPr>
              <a:t>Controlador deve comunicar-se em frequência autorizada pela ANATEL para esta natureza de serviço. As demais características da rede encontram-se no item “Conectividade”. 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pt-BR" b="1" dirty="0">
                <a:latin typeface="Arial"/>
                <a:ea typeface="ＭＳ 明朝"/>
                <a:cs typeface="Times New Roman"/>
              </a:rPr>
              <a:t>Concentrador </a:t>
            </a:r>
            <a:endParaRPr lang="pt-BR" dirty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pt-BR" sz="1600" dirty="0">
                <a:latin typeface="Arial"/>
                <a:ea typeface="ＭＳ 明朝"/>
                <a:cs typeface="Times New Roman"/>
              </a:rPr>
              <a:t>As principais funções que o concentrador deve desempenhar: </a:t>
            </a:r>
          </a:p>
          <a:p>
            <a:pPr>
              <a:spcAft>
                <a:spcPts val="0"/>
              </a:spcAft>
            </a:pPr>
            <a:r>
              <a:rPr lang="pt-BR" sz="1600" dirty="0">
                <a:latin typeface="Arial"/>
                <a:ea typeface="ＭＳ 明朝"/>
                <a:cs typeface="Times New Roman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pt-BR" sz="1600" dirty="0">
                <a:latin typeface="Arial"/>
                <a:ea typeface="ＭＳ 明朝"/>
                <a:cs typeface="Times New Roman"/>
              </a:rPr>
              <a:t> Agir como um roteador, estabelecendo uma rede de área local (LAN) com / entre os Controladores locais; </a:t>
            </a:r>
            <a:endParaRPr lang="pt-BR" sz="1600" dirty="0" smtClean="0">
              <a:latin typeface="Sakkal Majalla"/>
              <a:cs typeface="Sakkal Majalla"/>
            </a:endParaRPr>
          </a:p>
          <a:p>
            <a:pPr>
              <a:spcAft>
                <a:spcPts val="0"/>
              </a:spcAft>
            </a:pPr>
            <a:r>
              <a:rPr lang="pt-BR" sz="1600" dirty="0">
                <a:latin typeface="Arial"/>
                <a:cs typeface="Arial"/>
              </a:rPr>
              <a:t> Receber dados de status e controle dos vários Controladores, para envio ao CCO </a:t>
            </a:r>
            <a:endParaRPr lang="pt-BR" sz="1600" dirty="0" smtClean="0">
              <a:latin typeface="Arial"/>
              <a:cs typeface="Arial"/>
            </a:endParaRPr>
          </a:p>
          <a:p>
            <a:pPr>
              <a:spcAft>
                <a:spcPts val="0"/>
              </a:spcAft>
            </a:pPr>
            <a:r>
              <a:rPr lang="pt-BR" sz="1600" dirty="0" smtClean="0">
                <a:latin typeface="Arial"/>
                <a:ea typeface="ＭＳ 明朝"/>
                <a:cs typeface="Times New Roman"/>
              </a:rPr>
              <a:t> </a:t>
            </a:r>
            <a:r>
              <a:rPr lang="pt-BR" sz="1600" dirty="0">
                <a:latin typeface="Arial"/>
                <a:ea typeface="ＭＳ 明朝"/>
                <a:cs typeface="Times New Roman"/>
              </a:rPr>
              <a:t>Encaminhar mensagens de comando do CCO para os Controladores; </a:t>
            </a:r>
          </a:p>
          <a:p>
            <a:pPr>
              <a:spcAft>
                <a:spcPts val="0"/>
              </a:spcAft>
            </a:pPr>
            <a:r>
              <a:rPr lang="pt-BR" sz="1600" dirty="0">
                <a:latin typeface="Arial"/>
                <a:ea typeface="ＭＳ 明朝"/>
                <a:cs typeface="Times New Roman"/>
              </a:rPr>
              <a:t> Coordenar a rede local, provendo localmente as funções de inicialização da rede, garantindo integridade das mensagens, confidencialidade e autenticação dos nós. </a:t>
            </a:r>
          </a:p>
          <a:p>
            <a:pPr>
              <a:spcAft>
                <a:spcPts val="0"/>
              </a:spcAft>
            </a:pPr>
            <a:r>
              <a:rPr lang="pt-BR" sz="1600" dirty="0">
                <a:latin typeface="Arial"/>
                <a:ea typeface="ＭＳ 明朝"/>
                <a:cs typeface="Times New Roman"/>
              </a:rPr>
              <a:t>As informações trocadas com o Sistema Central de Supervisão e Controle devem ser protegidas contra acesso não autorizado. 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5493495" cy="1143000"/>
          </a:xfrm>
        </p:spPr>
        <p:txBody>
          <a:bodyPr>
            <a:normAutofit/>
          </a:bodyPr>
          <a:lstStyle/>
          <a:p>
            <a:pPr algn="l"/>
            <a:r>
              <a:rPr lang="x-none" sz="2400" dirty="0">
                <a:solidFill>
                  <a:srgbClr val="EEB634"/>
                </a:solidFill>
                <a:latin typeface="Arial Black"/>
                <a:cs typeface="Arial Black"/>
              </a:rPr>
              <a:t>Telegestão e Monitoramento</a:t>
            </a:r>
            <a:endParaRPr lang="pt-BR" sz="24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6100" y="1181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99769154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rgbClr val="EEB634"/>
                </a:solidFill>
                <a:latin typeface="Arial Black"/>
                <a:cs typeface="Arial Black"/>
              </a:rPr>
              <a:t>Controle Local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8" y="2472072"/>
            <a:ext cx="746760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pt-BR" b="1" dirty="0">
                <a:latin typeface="Arial"/>
                <a:ea typeface="ＭＳ 明朝"/>
                <a:cs typeface="Times New Roman"/>
              </a:rPr>
              <a:t>Sistema Central de Supervisão e Controle (SCSC) 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	O núcleo </a:t>
            </a:r>
            <a:r>
              <a:rPr lang="pt-BR" dirty="0">
                <a:latin typeface="Arial"/>
                <a:ea typeface="ＭＳ 明朝"/>
                <a:cs typeface="Times New Roman"/>
              </a:rPr>
              <a:t>do sistema de </a:t>
            </a:r>
            <a:r>
              <a:rPr lang="pt-BR" dirty="0" err="1">
                <a:latin typeface="Arial"/>
                <a:ea typeface="ＭＳ 明朝"/>
                <a:cs typeface="Times New Roman"/>
              </a:rPr>
              <a:t>Telegestão</a:t>
            </a:r>
            <a:r>
              <a:rPr lang="pt-BR" dirty="0">
                <a:latin typeface="Arial"/>
                <a:ea typeface="ＭＳ 明朝"/>
                <a:cs typeface="Times New Roman"/>
              </a:rPr>
              <a:t> consiste no Sistema Central de Supervisão e Controle (SCSC) integrado no Centro de Controle Operacional (CCO); </a:t>
            </a:r>
            <a:endParaRPr lang="pt-BR" dirty="0" smtClean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	Dentro </a:t>
            </a:r>
            <a:r>
              <a:rPr lang="pt-BR" dirty="0">
                <a:latin typeface="Arial"/>
                <a:ea typeface="ＭＳ 明朝"/>
                <a:cs typeface="Times New Roman"/>
              </a:rPr>
              <a:t>do CCO, a conexão ao SCSC deve ser por meios e controle de acesso apropriados para que a solução integrada do CCO monitore e emita relatórios operacionais do sistema de </a:t>
            </a:r>
            <a:r>
              <a:rPr lang="pt-BR" dirty="0" err="1">
                <a:latin typeface="Arial"/>
                <a:ea typeface="ＭＳ 明朝"/>
                <a:cs typeface="Times New Roman"/>
              </a:rPr>
              <a:t>Telegestão</a:t>
            </a:r>
            <a:r>
              <a:rPr lang="pt-BR" dirty="0">
                <a:latin typeface="Arial"/>
                <a:ea typeface="ＭＳ 明朝"/>
                <a:cs typeface="Times New Roman"/>
              </a:rPr>
              <a:t>. 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5493495" cy="1143000"/>
          </a:xfrm>
        </p:spPr>
        <p:txBody>
          <a:bodyPr>
            <a:normAutofit/>
          </a:bodyPr>
          <a:lstStyle/>
          <a:p>
            <a:pPr algn="l"/>
            <a:r>
              <a:rPr lang="x-none" sz="2400" dirty="0">
                <a:solidFill>
                  <a:srgbClr val="EEB634"/>
                </a:solidFill>
                <a:latin typeface="Arial Black"/>
                <a:cs typeface="Arial Black"/>
              </a:rPr>
              <a:t>Telegestão e Monitoramento</a:t>
            </a:r>
            <a:endParaRPr lang="pt-BR" sz="24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6100" y="1181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7309461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rgbClr val="EEB634"/>
                </a:solidFill>
                <a:latin typeface="Arial Black"/>
                <a:cs typeface="Arial Black"/>
              </a:rPr>
              <a:t>Controle Local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8" y="2472072"/>
            <a:ext cx="746760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pt-BR" b="1" dirty="0" smtClean="0">
                <a:latin typeface="Arial"/>
                <a:ea typeface="ＭＳ 明朝"/>
                <a:cs typeface="Times New Roman"/>
              </a:rPr>
              <a:t>Requisitos </a:t>
            </a:r>
            <a:r>
              <a:rPr lang="pt-BR" b="1" dirty="0">
                <a:latin typeface="Arial"/>
                <a:ea typeface="ＭＳ 明朝"/>
                <a:cs typeface="Times New Roman"/>
              </a:rPr>
              <a:t>Técnicos e Funcionalidades </a:t>
            </a:r>
            <a:endParaRPr lang="pt-BR" b="1" dirty="0" smtClean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endParaRPr lang="pt-BR" b="1" dirty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	CCO </a:t>
            </a:r>
            <a:r>
              <a:rPr lang="pt-BR" dirty="0">
                <a:latin typeface="Arial"/>
                <a:ea typeface="ＭＳ 明朝"/>
                <a:cs typeface="Times New Roman"/>
              </a:rPr>
              <a:t>tem o Sistema Central de Supervisão e Controle como sua principal ferramenta. As informações do SCSC devem prover suporte às principais funções operacionais da gestão da ILUMINAÇÃO PÚBLICA. </a:t>
            </a:r>
          </a:p>
          <a:p>
            <a:pPr>
              <a:spcAft>
                <a:spcPts val="0"/>
              </a:spcAft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	As </a:t>
            </a:r>
            <a:r>
              <a:rPr lang="pt-BR" dirty="0">
                <a:latin typeface="Arial"/>
                <a:ea typeface="ＭＳ 明朝"/>
                <a:cs typeface="Times New Roman"/>
              </a:rPr>
              <a:t>informações provenientes dos Concentradores, que por sua vez adquirem dados dos Controladores, devem ser armazenadas em banco de dados que 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integram </a:t>
            </a:r>
            <a:r>
              <a:rPr lang="pt-BR" dirty="0">
                <a:latin typeface="Arial"/>
                <a:ea typeface="ＭＳ 明朝"/>
                <a:cs typeface="Times New Roman"/>
              </a:rPr>
              <a:t>o SCSC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.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5493495" cy="1143000"/>
          </a:xfrm>
        </p:spPr>
        <p:txBody>
          <a:bodyPr>
            <a:normAutofit/>
          </a:bodyPr>
          <a:lstStyle/>
          <a:p>
            <a:pPr algn="l"/>
            <a:r>
              <a:rPr lang="x-none" sz="2400" dirty="0">
                <a:solidFill>
                  <a:srgbClr val="EEB634"/>
                </a:solidFill>
                <a:latin typeface="Arial Black"/>
                <a:cs typeface="Arial Black"/>
              </a:rPr>
              <a:t>Telegestão e Monitoramento</a:t>
            </a:r>
            <a:endParaRPr lang="pt-BR" sz="24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6100" y="1181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25065926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rgbClr val="EEB634"/>
                </a:solidFill>
                <a:latin typeface="Arial Black"/>
                <a:cs typeface="Arial Black"/>
              </a:rPr>
              <a:t>Controle Local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8" y="2472072"/>
            <a:ext cx="746760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	A </a:t>
            </a:r>
            <a:r>
              <a:rPr lang="pt-BR" dirty="0">
                <a:latin typeface="Arial"/>
                <a:ea typeface="ＭＳ 明朝"/>
                <a:cs typeface="Times New Roman"/>
              </a:rPr>
              <a:t>comunicação deve ser bidirecional e em tempo real entre os Controladores e o SCSC com a finalidade de: 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 Transmissão de sinais de alarme: vários alertas baseados em informações do software, como a vida útil de uma LUMINÁRIA. Os alarmes devem ser classificados por importância e a ação pós-alarme devem incluir: 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a) Atualização de conteúdo da interface do SCSC; </a:t>
            </a:r>
          </a:p>
          <a:p>
            <a:pPr>
              <a:spcAft>
                <a:spcPts val="0"/>
              </a:spcAft>
            </a:pPr>
            <a:r>
              <a:rPr lang="pt-BR" dirty="0" err="1">
                <a:latin typeface="Arial"/>
                <a:ea typeface="ＭＳ 明朝"/>
                <a:cs typeface="Times New Roman"/>
              </a:rPr>
              <a:t>b</a:t>
            </a:r>
            <a:r>
              <a:rPr lang="pt-BR" dirty="0">
                <a:latin typeface="Arial"/>
                <a:ea typeface="ＭＳ 明朝"/>
                <a:cs typeface="Times New Roman"/>
              </a:rPr>
              <a:t>) Atualização da informação de rede (log file); </a:t>
            </a:r>
          </a:p>
          <a:p>
            <a:pPr>
              <a:spcAft>
                <a:spcPts val="0"/>
              </a:spcAft>
            </a:pPr>
            <a:r>
              <a:rPr lang="pt-BR" dirty="0" err="1">
                <a:latin typeface="Arial"/>
                <a:ea typeface="ＭＳ 明朝"/>
                <a:cs typeface="Times New Roman"/>
              </a:rPr>
              <a:t>c</a:t>
            </a:r>
            <a:r>
              <a:rPr lang="pt-BR" dirty="0">
                <a:latin typeface="Arial"/>
                <a:ea typeface="ＭＳ 明朝"/>
                <a:cs typeface="Times New Roman"/>
              </a:rPr>
              <a:t>) Envio de SMS, e-mail, etc., para o dispositivo de monitoração; </a:t>
            </a:r>
          </a:p>
          <a:p>
            <a:pPr>
              <a:spcAft>
                <a:spcPts val="0"/>
              </a:spcAft>
            </a:pPr>
            <a:r>
              <a:rPr lang="pt-BR" dirty="0" err="1">
                <a:latin typeface="Arial"/>
                <a:ea typeface="ＭＳ 明朝"/>
                <a:cs typeface="Times New Roman"/>
              </a:rPr>
              <a:t>d</a:t>
            </a:r>
            <a:r>
              <a:rPr lang="pt-BR" dirty="0">
                <a:latin typeface="Arial"/>
                <a:ea typeface="ＭＳ 明朝"/>
                <a:cs typeface="Times New Roman"/>
              </a:rPr>
              <a:t>) Ciclo de varredura dos PONTOS DE ILUMINAÇÃO PÚBLICA; 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e) Disparo de ordem de manutenção; </a:t>
            </a:r>
          </a:p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f) Entrada automática de outros cenários de iluminação. 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5493495" cy="1143000"/>
          </a:xfrm>
        </p:spPr>
        <p:txBody>
          <a:bodyPr>
            <a:normAutofit/>
          </a:bodyPr>
          <a:lstStyle/>
          <a:p>
            <a:pPr algn="l"/>
            <a:r>
              <a:rPr lang="x-none" sz="2400" dirty="0">
                <a:solidFill>
                  <a:srgbClr val="EEB634"/>
                </a:solidFill>
                <a:latin typeface="Arial Black"/>
                <a:cs typeface="Arial Black"/>
              </a:rPr>
              <a:t>Telegestão e Monitoramento</a:t>
            </a:r>
            <a:endParaRPr lang="pt-BR" sz="24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6100" y="1181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77280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33603" y="274638"/>
            <a:ext cx="3177628" cy="1143000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rgbClr val="EEB634"/>
                </a:solidFill>
                <a:latin typeface="Arial Black"/>
                <a:cs typeface="Arial Black"/>
              </a:rPr>
              <a:t>Diretrizes</a:t>
            </a:r>
            <a:endParaRPr lang="pt-BR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5" name="Content Placeholder 6"/>
          <p:cNvSpPr>
            <a:spLocks noGrp="1"/>
          </p:cNvSpPr>
          <p:nvPr>
            <p:ph idx="1"/>
          </p:nvPr>
        </p:nvSpPr>
        <p:spPr>
          <a:xfrm>
            <a:off x="1343573" y="2546132"/>
            <a:ext cx="7292428" cy="292800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sz="2800" dirty="0" smtClean="0">
                <a:latin typeface="Arial"/>
                <a:cs typeface="Arial"/>
              </a:rPr>
              <a:t>	A </a:t>
            </a:r>
            <a:r>
              <a:rPr lang="pt-BR" sz="2800" dirty="0">
                <a:latin typeface="Arial"/>
                <a:cs typeface="Arial"/>
              </a:rPr>
              <a:t>Proposta para o Sistema de iluminação publica segue diretrizes concernentes à paisagem urbana e intensificar o uso do espaço público no período noturno, assegurando com a </a:t>
            </a:r>
            <a:r>
              <a:rPr lang="pt-BR" sz="2800" dirty="0" smtClean="0">
                <a:latin typeface="Arial"/>
                <a:cs typeface="Arial"/>
              </a:rPr>
              <a:t>modernização </a:t>
            </a:r>
            <a:r>
              <a:rPr lang="pt-BR" sz="2800" dirty="0">
                <a:latin typeface="Arial"/>
                <a:cs typeface="Arial"/>
              </a:rPr>
              <a:t>do Parque de </a:t>
            </a:r>
            <a:r>
              <a:rPr lang="pt-BR" sz="2800" dirty="0" smtClean="0">
                <a:latin typeface="Arial"/>
                <a:cs typeface="Arial"/>
              </a:rPr>
              <a:t>Iluminação </a:t>
            </a:r>
            <a:r>
              <a:rPr lang="pt-BR" sz="2800" dirty="0">
                <a:latin typeface="Arial"/>
                <a:cs typeface="Arial"/>
              </a:rPr>
              <a:t>com seus sistemas, padrões, equipamentos e processos de modo a oferecer qualidade de </a:t>
            </a:r>
            <a:r>
              <a:rPr lang="pt-BR" sz="2800" dirty="0" smtClean="0">
                <a:latin typeface="Arial"/>
                <a:cs typeface="Arial"/>
              </a:rPr>
              <a:t>uso.</a:t>
            </a:r>
            <a:endParaRPr lang="pt-BR" sz="28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399" y="1480207"/>
            <a:ext cx="39753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600" dirty="0" smtClean="0">
                <a:solidFill>
                  <a:srgbClr val="EEB634"/>
                </a:solidFill>
                <a:latin typeface="Arial Black"/>
                <a:cs typeface="Arial Black"/>
              </a:rPr>
              <a:t>Proposta</a:t>
            </a:r>
            <a:endParaRPr lang="en-US" sz="3600" dirty="0"/>
          </a:p>
        </p:txBody>
      </p:sp>
      <p:pic>
        <p:nvPicPr>
          <p:cNvPr id="7" name="Picture 6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25354796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rgbClr val="EEB634"/>
                </a:solidFill>
                <a:latin typeface="Arial Black"/>
                <a:cs typeface="Arial Black"/>
              </a:rPr>
              <a:t>Controle Local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8" y="2472072"/>
            <a:ext cx="7467602" cy="362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pt-BR" dirty="0">
                <a:latin typeface="Arial"/>
                <a:ea typeface="ＭＳ 明朝"/>
                <a:cs typeface="Times New Roman"/>
              </a:rPr>
              <a:t>	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Aquisição </a:t>
            </a:r>
            <a:r>
              <a:rPr lang="pt-BR" dirty="0">
                <a:latin typeface="Arial"/>
                <a:ea typeface="ＭＳ 明朝"/>
                <a:cs typeface="Times New Roman"/>
              </a:rPr>
              <a:t>de dados: as informações dos Controladores são transferidas para o SCSC em intervalos regulares. O servidor deve ter memória suficiente para armazenar essa informação do período de um ano. </a:t>
            </a:r>
          </a:p>
          <a:p>
            <a:pPr marL="12700" marR="12700" algn="just">
              <a:lnSpc>
                <a:spcPts val="2100"/>
              </a:lnSpc>
            </a:pPr>
            <a:r>
              <a:rPr lang="pt-BR" dirty="0" smtClean="0">
                <a:latin typeface="Arial"/>
                <a:cs typeface="Arial"/>
              </a:rPr>
              <a:t> </a:t>
            </a:r>
          </a:p>
          <a:p>
            <a:pPr marL="12700" marR="12700" algn="just">
              <a:lnSpc>
                <a:spcPts val="2100"/>
              </a:lnSpc>
            </a:pPr>
            <a:r>
              <a:rPr lang="pt-BR" dirty="0" smtClean="0">
                <a:latin typeface="Arial"/>
                <a:cs typeface="Arial"/>
              </a:rPr>
              <a:t>O controle </a:t>
            </a:r>
            <a:r>
              <a:rPr lang="pt-BR" dirty="0">
                <a:latin typeface="Arial"/>
                <a:cs typeface="Arial"/>
              </a:rPr>
              <a:t>de iluminação deve ser realizado: </a:t>
            </a:r>
            <a:endParaRPr lang="pt-BR" dirty="0" smtClean="0">
              <a:latin typeface="Arial"/>
              <a:cs typeface="Arial"/>
            </a:endParaRPr>
          </a:p>
          <a:p>
            <a:pPr marL="12700" marR="12700" algn="just">
              <a:lnSpc>
                <a:spcPts val="2100"/>
              </a:lnSpc>
            </a:pPr>
            <a:endParaRPr lang="pt-BR" dirty="0">
              <a:latin typeface="Arial"/>
              <a:cs typeface="Arial"/>
            </a:endParaRPr>
          </a:p>
          <a:p>
            <a:pPr marL="12700" marR="12700" algn="just">
              <a:lnSpc>
                <a:spcPts val="2100"/>
              </a:lnSpc>
            </a:pPr>
            <a:r>
              <a:rPr lang="pt-BR" dirty="0">
                <a:latin typeface="Arial"/>
                <a:cs typeface="Arial"/>
              </a:rPr>
              <a:t> Por combinações dos status dos sensores de luz de uma determinada área; </a:t>
            </a:r>
          </a:p>
          <a:p>
            <a:pPr marL="12700" marR="12700" algn="just">
              <a:lnSpc>
                <a:spcPts val="2100"/>
              </a:lnSpc>
            </a:pPr>
            <a:r>
              <a:rPr lang="pt-BR" dirty="0">
                <a:latin typeface="Arial"/>
                <a:cs typeface="Arial"/>
              </a:rPr>
              <a:t> Por um relógio de tempo real e calendário - na ausência de comunicação com SCSC; </a:t>
            </a:r>
          </a:p>
          <a:p>
            <a:pPr marL="12700" marR="12700" algn="just">
              <a:lnSpc>
                <a:spcPts val="2100"/>
              </a:lnSpc>
            </a:pPr>
            <a:r>
              <a:rPr lang="pt-BR" dirty="0">
                <a:latin typeface="Arial"/>
                <a:cs typeface="Arial"/>
              </a:rPr>
              <a:t> Manualmente, o despachante do SCSC, com prioridades e funções pré-definidas. 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5493495" cy="1143000"/>
          </a:xfrm>
        </p:spPr>
        <p:txBody>
          <a:bodyPr>
            <a:normAutofit/>
          </a:bodyPr>
          <a:lstStyle/>
          <a:p>
            <a:pPr algn="l"/>
            <a:r>
              <a:rPr lang="x-none" sz="2400" dirty="0">
                <a:solidFill>
                  <a:srgbClr val="EEB634"/>
                </a:solidFill>
                <a:latin typeface="Arial Black"/>
                <a:cs typeface="Arial Black"/>
              </a:rPr>
              <a:t>Telegestão e Monitoramento</a:t>
            </a:r>
            <a:endParaRPr lang="pt-BR" sz="24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6100" y="1181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7048716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rgbClr val="EEB634"/>
                </a:solidFill>
                <a:latin typeface="Arial Black"/>
                <a:cs typeface="Arial Black"/>
              </a:rPr>
              <a:t>Controle Local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8" y="2472072"/>
            <a:ext cx="746760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pt-BR" b="1" dirty="0">
                <a:latin typeface="Arial"/>
                <a:ea typeface="ＭＳ 明朝"/>
                <a:cs typeface="Times New Roman"/>
              </a:rPr>
              <a:t>Conectividade </a:t>
            </a:r>
            <a:endParaRPr lang="pt-BR" b="1" dirty="0" smtClean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endParaRPr lang="pt-BR" b="1" dirty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	Os </a:t>
            </a:r>
            <a:r>
              <a:rPr lang="pt-BR" dirty="0">
                <a:latin typeface="Arial"/>
                <a:ea typeface="ＭＳ 明朝"/>
                <a:cs typeface="Times New Roman"/>
              </a:rPr>
              <a:t>requisitos da Rede de Conectividade para implantação de um Sistema de </a:t>
            </a:r>
            <a:r>
              <a:rPr lang="pt-BR" dirty="0" err="1">
                <a:latin typeface="Arial"/>
                <a:ea typeface="ＭＳ 明朝"/>
                <a:cs typeface="Times New Roman"/>
              </a:rPr>
              <a:t>Telegestão</a:t>
            </a:r>
            <a:r>
              <a:rPr lang="pt-BR" dirty="0">
                <a:latin typeface="Arial"/>
                <a:ea typeface="ＭＳ 明朝"/>
                <a:cs typeface="Times New Roman"/>
              </a:rPr>
              <a:t>, que deve ser o responsável pelo gerenciamento de toda a REDE MUNICIPAL DE ILUMINAÇÃO PÚBLICA da Cidade de 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Uberaba. </a:t>
            </a:r>
            <a:endParaRPr lang="pt-BR" dirty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	Toda </a:t>
            </a:r>
            <a:r>
              <a:rPr lang="pt-BR" dirty="0">
                <a:latin typeface="Arial"/>
                <a:ea typeface="ＭＳ 明朝"/>
                <a:cs typeface="Times New Roman"/>
              </a:rPr>
              <a:t>a rede de LUMINÁRIAS da ILUMINAÇÃO PÚBLICA deve ser interconectada ao CCO por meio de uma Rede de Conectividade. </a:t>
            </a:r>
          </a:p>
          <a:p>
            <a:pPr>
              <a:spcAft>
                <a:spcPts val="0"/>
              </a:spcAft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	As </a:t>
            </a:r>
            <a:r>
              <a:rPr lang="pt-BR" dirty="0">
                <a:latin typeface="Arial"/>
                <a:ea typeface="ＭＳ 明朝"/>
                <a:cs typeface="Times New Roman"/>
              </a:rPr>
              <a:t>especificações técnicas mínimas para a estruturação da Rede de Conectividade, 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que tem como  objetivo </a:t>
            </a:r>
            <a:r>
              <a:rPr lang="pt-BR" dirty="0">
                <a:latin typeface="Arial"/>
                <a:ea typeface="ＭＳ 明朝"/>
                <a:cs typeface="Times New Roman"/>
              </a:rPr>
              <a:t>garantir o perfeito funcionamento de um Sistema de </a:t>
            </a:r>
            <a:r>
              <a:rPr lang="pt-BR" dirty="0" err="1">
                <a:latin typeface="Arial"/>
                <a:ea typeface="ＭＳ 明朝"/>
                <a:cs typeface="Times New Roman"/>
              </a:rPr>
              <a:t>Telegestão</a:t>
            </a:r>
            <a:r>
              <a:rPr lang="pt-BR" dirty="0">
                <a:latin typeface="Arial"/>
                <a:ea typeface="ＭＳ 明朝"/>
                <a:cs typeface="Times New Roman"/>
              </a:rPr>
              <a:t> na Implantação, Ampliação, Operação e Manutenção 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da REDE </a:t>
            </a:r>
            <a:r>
              <a:rPr lang="pt-BR" dirty="0">
                <a:latin typeface="Arial"/>
                <a:ea typeface="ＭＳ 明朝"/>
                <a:cs typeface="Times New Roman"/>
              </a:rPr>
              <a:t>MUNICIPAL DE ILUMINAÇÃO PÚBLICA da Cidade de 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Uberaba. 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5493495" cy="1143000"/>
          </a:xfrm>
        </p:spPr>
        <p:txBody>
          <a:bodyPr>
            <a:normAutofit/>
          </a:bodyPr>
          <a:lstStyle/>
          <a:p>
            <a:pPr algn="l"/>
            <a:r>
              <a:rPr lang="x-none" sz="2400" dirty="0">
                <a:solidFill>
                  <a:srgbClr val="EEB634"/>
                </a:solidFill>
                <a:latin typeface="Arial Black"/>
                <a:cs typeface="Arial Black"/>
              </a:rPr>
              <a:t>Telegestão e Monitoramento</a:t>
            </a:r>
            <a:endParaRPr lang="pt-BR" sz="24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6100" y="1181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44908666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14399" y="1454807"/>
            <a:ext cx="7721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rgbClr val="EEB634"/>
                </a:solidFill>
                <a:latin typeface="Arial Black"/>
                <a:cs typeface="Arial Black"/>
              </a:rPr>
              <a:t>Controle Local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14399" y="2268872"/>
            <a:ext cx="746760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pt-BR" b="1" dirty="0">
                <a:latin typeface="Arial"/>
                <a:ea typeface="ＭＳ 明朝"/>
                <a:cs typeface="Times New Roman"/>
              </a:rPr>
              <a:t>Características Gerais da Rede de Conectividade </a:t>
            </a:r>
            <a:endParaRPr lang="pt-BR" b="1" dirty="0" smtClean="0">
              <a:latin typeface="Arial"/>
              <a:ea typeface="ＭＳ 明朝"/>
              <a:cs typeface="Times New Roman"/>
            </a:endParaRPr>
          </a:p>
          <a:p>
            <a:pPr>
              <a:spcAft>
                <a:spcPts val="0"/>
              </a:spcAft>
            </a:pPr>
            <a:endParaRPr lang="pt-BR" b="1" dirty="0">
              <a:latin typeface="Arial"/>
              <a:ea typeface="ＭＳ 明朝"/>
              <a:cs typeface="Times New Roman"/>
            </a:endParaRPr>
          </a:p>
          <a:p>
            <a:pPr marL="285750" indent="-285750">
              <a:spcAft>
                <a:spcPts val="0"/>
              </a:spcAft>
              <a:buFont typeface="Arial"/>
              <a:buChar char="•"/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A </a:t>
            </a:r>
            <a:r>
              <a:rPr lang="pt-BR" dirty="0">
                <a:latin typeface="Arial"/>
                <a:ea typeface="ＭＳ 明朝"/>
                <a:cs typeface="Times New Roman"/>
              </a:rPr>
              <a:t>Rede de Conectividade, agregada a equipamentos e softwares de </a:t>
            </a:r>
            <a:r>
              <a:rPr lang="pt-BR" dirty="0" err="1">
                <a:latin typeface="Arial"/>
                <a:ea typeface="ＭＳ 明朝"/>
                <a:cs typeface="Times New Roman"/>
              </a:rPr>
              <a:t>telegestão</a:t>
            </a:r>
            <a:r>
              <a:rPr lang="pt-BR" dirty="0">
                <a:latin typeface="Arial"/>
                <a:ea typeface="ＭＳ 明朝"/>
                <a:cs typeface="Times New Roman"/>
              </a:rPr>
              <a:t>, deve permitir ao CCO atuar – individualmente ou em conjunto – nas LUMINÁRIAS de ILUMINAÇÃO PÚBLICA para a realização das ações de monitoramento em tempo real dos estados das LUMINÁRIAS (ligadas ou desligadas) e alterações desses estados de forma direta ou programada; </a:t>
            </a:r>
            <a:endParaRPr lang="pt-BR" dirty="0" smtClean="0">
              <a:latin typeface="Arial"/>
              <a:ea typeface="ＭＳ 明朝"/>
              <a:cs typeface="Times New Roman"/>
            </a:endParaRPr>
          </a:p>
          <a:p>
            <a:pPr marL="285750" indent="-285750">
              <a:spcAft>
                <a:spcPts val="0"/>
              </a:spcAft>
              <a:buFont typeface="Arial"/>
              <a:buChar char="•"/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mensuração </a:t>
            </a:r>
            <a:r>
              <a:rPr lang="pt-BR" dirty="0">
                <a:latin typeface="Arial"/>
                <a:ea typeface="ＭＳ 明朝"/>
                <a:cs typeface="Times New Roman"/>
              </a:rPr>
              <a:t>e armazenamento de informações de consumo real de energia e de </a:t>
            </a:r>
            <a:r>
              <a:rPr lang="pt-BR" dirty="0" err="1">
                <a:latin typeface="Arial"/>
                <a:ea typeface="ＭＳ 明朝"/>
                <a:cs typeface="Times New Roman"/>
              </a:rPr>
              <a:t>luminância</a:t>
            </a:r>
            <a:r>
              <a:rPr lang="pt-BR" dirty="0">
                <a:latin typeface="Arial"/>
                <a:ea typeface="ＭＳ 明朝"/>
                <a:cs typeface="Times New Roman"/>
              </a:rPr>
              <a:t> nas LUMINÁRIAS; </a:t>
            </a:r>
            <a:endParaRPr lang="pt-BR" dirty="0" smtClean="0">
              <a:latin typeface="Arial"/>
              <a:ea typeface="ＭＳ 明朝"/>
              <a:cs typeface="Times New Roman"/>
            </a:endParaRPr>
          </a:p>
          <a:p>
            <a:pPr marL="285750" indent="-285750">
              <a:spcAft>
                <a:spcPts val="0"/>
              </a:spcAft>
              <a:buFont typeface="Arial"/>
              <a:buChar char="•"/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registros </a:t>
            </a:r>
            <a:r>
              <a:rPr lang="pt-BR" dirty="0">
                <a:latin typeface="Arial"/>
                <a:ea typeface="ＭＳ 明朝"/>
                <a:cs typeface="Times New Roman"/>
              </a:rPr>
              <a:t>automáticos no CCO das alterações de comportamentos das LUMINÁRIAS; e registro dos momentos de retorno ao funcionamento para controle dos índices de atendimento e eficiência do serviço. </a:t>
            </a:r>
            <a:endParaRPr lang="pt-BR" sz="1600" dirty="0">
              <a:latin typeface="Sakkal Majalla"/>
              <a:cs typeface="Sakkal Majalla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5493495" cy="1143000"/>
          </a:xfrm>
        </p:spPr>
        <p:txBody>
          <a:bodyPr>
            <a:normAutofit/>
          </a:bodyPr>
          <a:lstStyle/>
          <a:p>
            <a:pPr algn="l"/>
            <a:r>
              <a:rPr lang="x-none" sz="2400" dirty="0">
                <a:solidFill>
                  <a:srgbClr val="EEB634"/>
                </a:solidFill>
                <a:latin typeface="Arial Black"/>
                <a:cs typeface="Arial Black"/>
              </a:rPr>
              <a:t>Telegestão e Monitoramento</a:t>
            </a:r>
            <a:endParaRPr lang="pt-BR" sz="24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6100" y="1181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2064500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893" y="274638"/>
            <a:ext cx="2799739" cy="8816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399" y="2268872"/>
            <a:ext cx="746760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Todas as características e especificações técnicas dos elementos integrantes do projeto </a:t>
            </a:r>
            <a:r>
              <a:rPr lang="pt-BR" dirty="0" err="1" smtClean="0">
                <a:latin typeface="Arial"/>
                <a:ea typeface="ＭＳ 明朝"/>
                <a:cs typeface="Times New Roman"/>
              </a:rPr>
              <a:t>luminotécnico</a:t>
            </a:r>
            <a:r>
              <a:rPr lang="pt-BR" dirty="0" smtClean="0">
                <a:latin typeface="Arial"/>
                <a:ea typeface="ＭＳ 明朝"/>
                <a:cs typeface="Times New Roman"/>
              </a:rPr>
              <a:t>, tanto na parte referente aos investimentos programados quanto a parte referente aos serviços de operação e manutenção do sistema estão descritas no caderno ESPECIFICACAO TECNICA, integrante deste projeto.</a:t>
            </a:r>
          </a:p>
          <a:p>
            <a:pPr>
              <a:spcAft>
                <a:spcPts val="0"/>
              </a:spcAft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As características e dados da Cidade de Uberaba, a descrição das vias e espaços públicos objeto deste projeto, bem como todos os dados referentes ao sistema de iluminação nas vias publicas e o dimensionamento da solução prevista, com a substituição das luminárias atuais por tecnologia LED, estão contidos na pasta ANEXOS PROJETO DE ENGENHARIA, composta por 21 (vinte e um) anexos com todos os dados, valores, custos e dimensionamentos do projeto de engenharia.</a:t>
            </a:r>
          </a:p>
          <a:p>
            <a:pPr>
              <a:spcAft>
                <a:spcPts val="0"/>
              </a:spcAft>
            </a:pPr>
            <a:r>
              <a:rPr lang="pt-BR" dirty="0" smtClean="0">
                <a:latin typeface="Arial"/>
                <a:ea typeface="ＭＳ 明朝"/>
                <a:cs typeface="Times New Roman"/>
              </a:rPr>
              <a:t>Todos os valores e prazos estimados para os investimentos e serviços envolvidos no projeto de engenharia estão contidos na pasta CRONOGRAMA FISICO-FINANCEIRO, parte integrante deste projeto.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87602" y="375911"/>
            <a:ext cx="5493495" cy="1143000"/>
          </a:xfrm>
        </p:spPr>
        <p:txBody>
          <a:bodyPr>
            <a:normAutofit/>
          </a:bodyPr>
          <a:lstStyle/>
          <a:p>
            <a:pPr algn="l"/>
            <a:r>
              <a:rPr lang="en-US" sz="2400" dirty="0" err="1" smtClean="0">
                <a:solidFill>
                  <a:srgbClr val="EEB634"/>
                </a:solidFill>
                <a:latin typeface="Arial Black"/>
                <a:cs typeface="Arial Black"/>
              </a:rPr>
              <a:t>Especificacoes</a:t>
            </a:r>
            <a:r>
              <a:rPr lang="en-US" sz="2400" dirty="0" smtClean="0">
                <a:solidFill>
                  <a:srgbClr val="EEB634"/>
                </a:solidFill>
                <a:latin typeface="Arial Black"/>
                <a:cs typeface="Arial Black"/>
              </a:rPr>
              <a:t> </a:t>
            </a:r>
            <a:r>
              <a:rPr lang="en-US" sz="2400" dirty="0" err="1" smtClean="0">
                <a:solidFill>
                  <a:srgbClr val="EEB634"/>
                </a:solidFill>
                <a:latin typeface="Arial Black"/>
                <a:cs typeface="Arial Black"/>
              </a:rPr>
              <a:t>tecnicas</a:t>
            </a:r>
            <a:r>
              <a:rPr lang="en-US" sz="2400" dirty="0" smtClean="0">
                <a:solidFill>
                  <a:srgbClr val="EEB634"/>
                </a:solidFill>
                <a:latin typeface="Arial Black"/>
                <a:cs typeface="Arial Black"/>
              </a:rPr>
              <a:t> do </a:t>
            </a:r>
            <a:r>
              <a:rPr lang="en-US" sz="2400" dirty="0" err="1" smtClean="0">
                <a:solidFill>
                  <a:srgbClr val="EEB634"/>
                </a:solidFill>
                <a:latin typeface="Arial Black"/>
                <a:cs typeface="Arial Black"/>
              </a:rPr>
              <a:t>projeto</a:t>
            </a:r>
            <a:r>
              <a:rPr lang="en-US" sz="2400" dirty="0" smtClean="0">
                <a:solidFill>
                  <a:srgbClr val="EEB634"/>
                </a:solidFill>
                <a:latin typeface="Arial Black"/>
                <a:cs typeface="Arial Black"/>
              </a:rPr>
              <a:t> </a:t>
            </a:r>
            <a:r>
              <a:rPr lang="en-US" sz="2400" dirty="0" err="1" smtClean="0">
                <a:solidFill>
                  <a:srgbClr val="EEB634"/>
                </a:solidFill>
                <a:latin typeface="Arial Black"/>
                <a:cs typeface="Arial Black"/>
              </a:rPr>
              <a:t>luminotecnico</a:t>
            </a:r>
            <a:endParaRPr lang="pt-BR" sz="2400" dirty="0">
              <a:solidFill>
                <a:srgbClr val="EEB634"/>
              </a:solidFill>
              <a:latin typeface="Arial Black"/>
              <a:cs typeface="Arial Blac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56100" y="11811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2064500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rasiluz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6381" y="4127500"/>
            <a:ext cx="5295871" cy="16677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580042" y="1201542"/>
            <a:ext cx="2008470" cy="21320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86636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1960</TotalTime>
  <Words>2672</Words>
  <Application>Microsoft Macintosh PowerPoint</Application>
  <PresentationFormat>Apresentação na tela (4:3)</PresentationFormat>
  <Paragraphs>818</Paragraphs>
  <Slides>94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94</vt:i4>
      </vt:variant>
    </vt:vector>
  </HeadingPairs>
  <TitlesOfParts>
    <vt:vector size="95" baseType="lpstr">
      <vt:lpstr>Office Theme</vt:lpstr>
      <vt:lpstr>REALIZACAO DE ESTUDOS AUTORIZADA MEDIANTE REQUERIMENTO DA INTERESSADA  </vt:lpstr>
      <vt:lpstr>Slide 2</vt:lpstr>
      <vt:lpstr>Slide 3</vt:lpstr>
      <vt:lpstr>Sumário</vt:lpstr>
      <vt:lpstr>Localização</vt:lpstr>
      <vt:lpstr>Localização</vt:lpstr>
      <vt:lpstr>Localização</vt:lpstr>
      <vt:lpstr>Diretrizes</vt:lpstr>
      <vt:lpstr>Diretrizes</vt:lpstr>
      <vt:lpstr>Diretrizes</vt:lpstr>
      <vt:lpstr>Diretrizes</vt:lpstr>
      <vt:lpstr>Diretrizes</vt:lpstr>
      <vt:lpstr>Diretrizes</vt:lpstr>
      <vt:lpstr>Diretrizes</vt:lpstr>
      <vt:lpstr>Diretrizes</vt:lpstr>
      <vt:lpstr>Diretrizes</vt:lpstr>
      <vt:lpstr>Análise situacional</vt:lpstr>
      <vt:lpstr>CARACTERÍSTICAS</vt:lpstr>
      <vt:lpstr>CARACTERÍSTICAS</vt:lpstr>
      <vt:lpstr>CARACTERÍSTICAS</vt:lpstr>
      <vt:lpstr>CARACTERÍSTICAS</vt:lpstr>
      <vt:lpstr>CARACTERÍSTICAS</vt:lpstr>
      <vt:lpstr>CARACTERÍSTICAS</vt:lpstr>
      <vt:lpstr>CARACTERÍSTICAS</vt:lpstr>
      <vt:lpstr>Slide 25</vt:lpstr>
      <vt:lpstr>Lâmpadas</vt:lpstr>
      <vt:lpstr>Slide 27</vt:lpstr>
      <vt:lpstr>Lâmpadas</vt:lpstr>
      <vt:lpstr>Slide 29</vt:lpstr>
      <vt:lpstr>Slide 30</vt:lpstr>
      <vt:lpstr>Economia de Energia</vt:lpstr>
      <vt:lpstr>Slide 32</vt:lpstr>
      <vt:lpstr>Slide 33</vt:lpstr>
      <vt:lpstr>Slide 34</vt:lpstr>
      <vt:lpstr>Slide 35</vt:lpstr>
      <vt:lpstr>Slide 36</vt:lpstr>
      <vt:lpstr>Slide 37</vt:lpstr>
      <vt:lpstr>Iluminação Viária</vt:lpstr>
      <vt:lpstr>Iluminação Viária</vt:lpstr>
      <vt:lpstr>Iluminação Viária</vt:lpstr>
      <vt:lpstr>Iluminação Viária</vt:lpstr>
      <vt:lpstr>Iluminação Viária</vt:lpstr>
      <vt:lpstr>Iluminação Viária</vt:lpstr>
      <vt:lpstr>Iluminação Viária</vt:lpstr>
      <vt:lpstr>Iluminação Viária</vt:lpstr>
      <vt:lpstr>Iluminação Viária</vt:lpstr>
      <vt:lpstr>TIPOLOGIA</vt:lpstr>
      <vt:lpstr>Vias Arteriais</vt:lpstr>
      <vt:lpstr>Vias Arteriais</vt:lpstr>
      <vt:lpstr>Vias Arteriais</vt:lpstr>
      <vt:lpstr>Vias Arteriais</vt:lpstr>
      <vt:lpstr>Vias Arteriais</vt:lpstr>
      <vt:lpstr>Vias Coletoras</vt:lpstr>
      <vt:lpstr>Vias Coletoras</vt:lpstr>
      <vt:lpstr>Vias Coletoras</vt:lpstr>
      <vt:lpstr>Vias Coletoras</vt:lpstr>
      <vt:lpstr>Vias Coletoras</vt:lpstr>
      <vt:lpstr>Vias Locais</vt:lpstr>
      <vt:lpstr>Vias Locais</vt:lpstr>
      <vt:lpstr>Vias Locais</vt:lpstr>
      <vt:lpstr>Vias Locais</vt:lpstr>
      <vt:lpstr>Vias Locais</vt:lpstr>
      <vt:lpstr>Vias Pedonais</vt:lpstr>
      <vt:lpstr>Vias Pedonais</vt:lpstr>
      <vt:lpstr>Vias Pedonais</vt:lpstr>
      <vt:lpstr>Vias Pedonais</vt:lpstr>
      <vt:lpstr>Vias Pedonais</vt:lpstr>
      <vt:lpstr>Vias Pedonais</vt:lpstr>
      <vt:lpstr>Vias Pedonais</vt:lpstr>
      <vt:lpstr>Vias Pedonais</vt:lpstr>
      <vt:lpstr>Iluminação Paisagística</vt:lpstr>
      <vt:lpstr>Iluminação Paisagística</vt:lpstr>
      <vt:lpstr>Telegestão e Monitoramento</vt:lpstr>
      <vt:lpstr>Telegestão e Monitoramento</vt:lpstr>
      <vt:lpstr>Telegestão e Monitoramento</vt:lpstr>
      <vt:lpstr>Telegestão e Monitoramento</vt:lpstr>
      <vt:lpstr>Telegestão e Monitoramento</vt:lpstr>
      <vt:lpstr>Telegestão e Monitoramento</vt:lpstr>
      <vt:lpstr>Telegestão e Monitoramento</vt:lpstr>
      <vt:lpstr>Telegestão e Monitoramento</vt:lpstr>
      <vt:lpstr>Telegestão e Monitoramento</vt:lpstr>
      <vt:lpstr>Telegestão e Monitoramento</vt:lpstr>
      <vt:lpstr>Telegestão e Monitoramento</vt:lpstr>
      <vt:lpstr>Telegestão e Monitoramento</vt:lpstr>
      <vt:lpstr>Telegestão e Monitoramento</vt:lpstr>
      <vt:lpstr>Telegestão e Monitoramento</vt:lpstr>
      <vt:lpstr>Telegestão e Monitoramento</vt:lpstr>
      <vt:lpstr>Telegestão e Monitoramento</vt:lpstr>
      <vt:lpstr>Telegestão e Monitoramento</vt:lpstr>
      <vt:lpstr>Telegestão e Monitoramento</vt:lpstr>
      <vt:lpstr>Telegestão e Monitoramento</vt:lpstr>
      <vt:lpstr>Telegestão e Monitoramento</vt:lpstr>
      <vt:lpstr>Especificacoes tecnicas do projeto luminotecnico</vt:lpstr>
      <vt:lpstr>Slide 94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CHAMADA PÚBLICA DE ESTUDOS Nº 01/2015</dc:title>
  <dc:creator>artur silva</dc:creator>
  <cp:lastModifiedBy>User</cp:lastModifiedBy>
  <cp:revision>156</cp:revision>
  <dcterms:created xsi:type="dcterms:W3CDTF">2015-05-02T18:51:36Z</dcterms:created>
  <dcterms:modified xsi:type="dcterms:W3CDTF">2015-09-03T15:44:49Z</dcterms:modified>
</cp:coreProperties>
</file>